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75" r:id="rId5"/>
    <p:sldId id="273" r:id="rId6"/>
    <p:sldId id="272" r:id="rId7"/>
    <p:sldId id="271" r:id="rId8"/>
    <p:sldId id="270" r:id="rId9"/>
    <p:sldId id="269" r:id="rId10"/>
    <p:sldId id="268" r:id="rId11"/>
    <p:sldId id="267" r:id="rId12"/>
    <p:sldId id="266" r:id="rId13"/>
    <p:sldId id="265" r:id="rId14"/>
    <p:sldId id="264" r:id="rId15"/>
    <p:sldId id="263" r:id="rId16"/>
    <p:sldId id="262" r:id="rId17"/>
    <p:sldId id="260" r:id="rId18"/>
    <p:sldId id="258" r:id="rId19"/>
    <p:sldId id="291" r:id="rId20"/>
    <p:sldId id="290" r:id="rId21"/>
    <p:sldId id="287" r:id="rId22"/>
    <p:sldId id="289" r:id="rId23"/>
    <p:sldId id="259" r:id="rId24"/>
    <p:sldId id="288" r:id="rId25"/>
    <p:sldId id="400" r:id="rId26"/>
    <p:sldId id="284" r:id="rId27"/>
    <p:sldId id="283" r:id="rId28"/>
    <p:sldId id="282" r:id="rId29"/>
    <p:sldId id="281" r:id="rId30"/>
    <p:sldId id="276" r:id="rId31"/>
    <p:sldId id="280" r:id="rId32"/>
    <p:sldId id="279" r:id="rId33"/>
    <p:sldId id="278" r:id="rId34"/>
    <p:sldId id="306" r:id="rId35"/>
    <p:sldId id="305" r:id="rId36"/>
    <p:sldId id="301" r:id="rId37"/>
    <p:sldId id="277" r:id="rId38"/>
    <p:sldId id="304" r:id="rId39"/>
    <p:sldId id="303" r:id="rId40"/>
    <p:sldId id="302" r:id="rId41"/>
    <p:sldId id="299" r:id="rId42"/>
    <p:sldId id="295" r:id="rId43"/>
    <p:sldId id="300" r:id="rId44"/>
    <p:sldId id="294" r:id="rId45"/>
    <p:sldId id="296" r:id="rId46"/>
    <p:sldId id="297" r:id="rId47"/>
    <p:sldId id="298" r:id="rId48"/>
    <p:sldId id="293" r:id="rId49"/>
    <p:sldId id="321" r:id="rId50"/>
    <p:sldId id="342" r:id="rId51"/>
    <p:sldId id="292" r:id="rId52"/>
    <p:sldId id="320" r:id="rId53"/>
    <p:sldId id="319" r:id="rId54"/>
    <p:sldId id="318" r:id="rId55"/>
    <p:sldId id="317" r:id="rId56"/>
    <p:sldId id="316" r:id="rId57"/>
    <p:sldId id="315" r:id="rId58"/>
    <p:sldId id="314" r:id="rId59"/>
    <p:sldId id="313" r:id="rId60"/>
    <p:sldId id="312" r:id="rId61"/>
    <p:sldId id="311" r:id="rId62"/>
    <p:sldId id="328" r:id="rId63"/>
    <p:sldId id="327" r:id="rId64"/>
    <p:sldId id="326" r:id="rId65"/>
    <p:sldId id="325" r:id="rId66"/>
    <p:sldId id="323" r:id="rId67"/>
    <p:sldId id="324" r:id="rId68"/>
    <p:sldId id="322" r:id="rId69"/>
    <p:sldId id="310" r:id="rId70"/>
    <p:sldId id="309" r:id="rId71"/>
    <p:sldId id="308" r:id="rId72"/>
    <p:sldId id="307" r:id="rId73"/>
    <p:sldId id="329" r:id="rId74"/>
    <p:sldId id="367" r:id="rId75"/>
    <p:sldId id="341" r:id="rId76"/>
    <p:sldId id="340" r:id="rId77"/>
    <p:sldId id="339" r:id="rId78"/>
    <p:sldId id="337" r:id="rId79"/>
    <p:sldId id="332" r:id="rId80"/>
    <p:sldId id="331" r:id="rId81"/>
    <p:sldId id="335" r:id="rId82"/>
    <p:sldId id="334" r:id="rId83"/>
    <p:sldId id="350" r:id="rId84"/>
    <p:sldId id="349" r:id="rId85"/>
    <p:sldId id="348" r:id="rId86"/>
    <p:sldId id="347" r:id="rId87"/>
    <p:sldId id="346" r:id="rId88"/>
    <p:sldId id="345" r:id="rId89"/>
    <p:sldId id="344" r:id="rId90"/>
    <p:sldId id="343" r:id="rId91"/>
    <p:sldId id="354" r:id="rId92"/>
    <p:sldId id="353" r:id="rId93"/>
    <p:sldId id="352" r:id="rId94"/>
    <p:sldId id="366" r:id="rId95"/>
    <p:sldId id="365" r:id="rId96"/>
    <p:sldId id="364" r:id="rId97"/>
    <p:sldId id="363" r:id="rId98"/>
    <p:sldId id="362" r:id="rId99"/>
    <p:sldId id="361" r:id="rId100"/>
    <p:sldId id="356" r:id="rId101"/>
    <p:sldId id="360" r:id="rId102"/>
    <p:sldId id="359" r:id="rId103"/>
    <p:sldId id="374" r:id="rId104"/>
    <p:sldId id="358" r:id="rId105"/>
    <p:sldId id="373" r:id="rId106"/>
    <p:sldId id="372" r:id="rId107"/>
    <p:sldId id="357" r:id="rId108"/>
    <p:sldId id="379" r:id="rId109"/>
    <p:sldId id="378" r:id="rId110"/>
    <p:sldId id="371" r:id="rId111"/>
    <p:sldId id="377" r:id="rId112"/>
    <p:sldId id="376" r:id="rId113"/>
    <p:sldId id="375" r:id="rId114"/>
    <p:sldId id="355" r:id="rId115"/>
    <p:sldId id="370" r:id="rId116"/>
    <p:sldId id="369" r:id="rId117"/>
    <p:sldId id="351" r:id="rId118"/>
    <p:sldId id="384" r:id="rId119"/>
    <p:sldId id="383" r:id="rId120"/>
    <p:sldId id="401" r:id="rId121"/>
    <p:sldId id="368" r:id="rId122"/>
    <p:sldId id="382" r:id="rId123"/>
    <p:sldId id="381" r:id="rId124"/>
    <p:sldId id="380" r:id="rId125"/>
    <p:sldId id="388" r:id="rId126"/>
    <p:sldId id="387" r:id="rId127"/>
    <p:sldId id="389" r:id="rId128"/>
    <p:sldId id="399" r:id="rId129"/>
    <p:sldId id="390" r:id="rId130"/>
    <p:sldId id="386" r:id="rId131"/>
    <p:sldId id="385" r:id="rId132"/>
    <p:sldId id="394" r:id="rId133"/>
    <p:sldId id="392" r:id="rId134"/>
    <p:sldId id="393" r:id="rId135"/>
    <p:sldId id="391" r:id="rId136"/>
    <p:sldId id="330" r:id="rId137"/>
    <p:sldId id="395" r:id="rId138"/>
    <p:sldId id="396" r:id="rId139"/>
    <p:sldId id="397" r:id="rId140"/>
    <p:sldId id="402" r:id="rId141"/>
    <p:sldId id="398" r:id="rId1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9" autoAdjust="0"/>
    <p:restoredTop sz="94660"/>
  </p:normalViewPr>
  <p:slideViewPr>
    <p:cSldViewPr snapToGrid="0">
      <p:cViewPr varScale="1">
        <p:scale>
          <a:sx n="138" d="100"/>
          <a:sy n="138" d="100"/>
        </p:scale>
        <p:origin x="192"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F4362-D6ED-462B-984F-3950D412365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0330B55-D483-471F-BD9D-0E220B12D3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AE8C1-D0BB-4172-AA91-33CA6D54F21F}"/>
              </a:ext>
            </a:extLst>
          </p:cNvPr>
          <p:cNvSpPr>
            <a:spLocks noGrp="1"/>
          </p:cNvSpPr>
          <p:nvPr>
            <p:ph type="dt" sz="half" idx="10"/>
          </p:nvPr>
        </p:nvSpPr>
        <p:spPr/>
        <p:txBody>
          <a:bodyPr/>
          <a:lstStyle/>
          <a:p>
            <a:fld id="{A95EA7E3-AF14-4A7C-8F6D-806A2B28220E}" type="datetimeFigureOut">
              <a:rPr lang="en-US" smtClean="0"/>
              <a:t>8/22/2022</a:t>
            </a:fld>
            <a:endParaRPr lang="en-US" dirty="0"/>
          </a:p>
        </p:txBody>
      </p:sp>
      <p:sp>
        <p:nvSpPr>
          <p:cNvPr id="5" name="Footer Placeholder 4">
            <a:extLst>
              <a:ext uri="{FF2B5EF4-FFF2-40B4-BE49-F238E27FC236}">
                <a16:creationId xmlns:a16="http://schemas.microsoft.com/office/drawing/2014/main" id="{68D718E9-E6F8-4A73-9E44-9016CDD7262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6196EA-A677-4B79-9817-31F0B11D1ED3}"/>
              </a:ext>
            </a:extLst>
          </p:cNvPr>
          <p:cNvSpPr>
            <a:spLocks noGrp="1"/>
          </p:cNvSpPr>
          <p:nvPr>
            <p:ph type="sldNum" sz="quarter" idx="12"/>
          </p:nvPr>
        </p:nvSpPr>
        <p:spPr/>
        <p:txBody>
          <a:bodyPr/>
          <a:lstStyle/>
          <a:p>
            <a:fld id="{DE4D6BBD-57AD-4230-A668-61AF47BC0417}" type="slidenum">
              <a:rPr lang="en-US" smtClean="0"/>
              <a:t>‹#›</a:t>
            </a:fld>
            <a:endParaRPr lang="en-US" dirty="0"/>
          </a:p>
        </p:txBody>
      </p:sp>
    </p:spTree>
    <p:extLst>
      <p:ext uri="{BB962C8B-B14F-4D97-AF65-F5344CB8AC3E}">
        <p14:creationId xmlns:p14="http://schemas.microsoft.com/office/powerpoint/2010/main" val="208910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3C0E8-6737-41E2-A8B9-CB749C682D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A9837D-33C0-42E5-99A2-8656655C47B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54B50A-4DD4-4797-A9FC-0FE23A3D2D4B}"/>
              </a:ext>
            </a:extLst>
          </p:cNvPr>
          <p:cNvSpPr>
            <a:spLocks noGrp="1"/>
          </p:cNvSpPr>
          <p:nvPr>
            <p:ph type="dt" sz="half" idx="10"/>
          </p:nvPr>
        </p:nvSpPr>
        <p:spPr/>
        <p:txBody>
          <a:bodyPr/>
          <a:lstStyle/>
          <a:p>
            <a:fld id="{A95EA7E3-AF14-4A7C-8F6D-806A2B28220E}" type="datetimeFigureOut">
              <a:rPr lang="en-US" smtClean="0"/>
              <a:t>8/22/2022</a:t>
            </a:fld>
            <a:endParaRPr lang="en-US" dirty="0"/>
          </a:p>
        </p:txBody>
      </p:sp>
      <p:sp>
        <p:nvSpPr>
          <p:cNvPr id="5" name="Footer Placeholder 4">
            <a:extLst>
              <a:ext uri="{FF2B5EF4-FFF2-40B4-BE49-F238E27FC236}">
                <a16:creationId xmlns:a16="http://schemas.microsoft.com/office/drawing/2014/main" id="{A2EABC64-BA51-4DB7-99DB-C6048C89685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037B2F-AAB5-408F-A7A4-BA8EC6DBC83D}"/>
              </a:ext>
            </a:extLst>
          </p:cNvPr>
          <p:cNvSpPr>
            <a:spLocks noGrp="1"/>
          </p:cNvSpPr>
          <p:nvPr>
            <p:ph type="sldNum" sz="quarter" idx="12"/>
          </p:nvPr>
        </p:nvSpPr>
        <p:spPr/>
        <p:txBody>
          <a:bodyPr/>
          <a:lstStyle/>
          <a:p>
            <a:fld id="{DE4D6BBD-57AD-4230-A668-61AF47BC0417}" type="slidenum">
              <a:rPr lang="en-US" smtClean="0"/>
              <a:t>‹#›</a:t>
            </a:fld>
            <a:endParaRPr lang="en-US" dirty="0"/>
          </a:p>
        </p:txBody>
      </p:sp>
    </p:spTree>
    <p:extLst>
      <p:ext uri="{BB962C8B-B14F-4D97-AF65-F5344CB8AC3E}">
        <p14:creationId xmlns:p14="http://schemas.microsoft.com/office/powerpoint/2010/main" val="248457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AC976A-6CAA-4BFC-9BC4-F96DAA72241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C21573-DCC5-4DCF-8050-C1B07B746D3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D44F18-A7DF-4796-BF74-57316C03CBEC}"/>
              </a:ext>
            </a:extLst>
          </p:cNvPr>
          <p:cNvSpPr>
            <a:spLocks noGrp="1"/>
          </p:cNvSpPr>
          <p:nvPr>
            <p:ph type="dt" sz="half" idx="10"/>
          </p:nvPr>
        </p:nvSpPr>
        <p:spPr/>
        <p:txBody>
          <a:bodyPr/>
          <a:lstStyle/>
          <a:p>
            <a:fld id="{A95EA7E3-AF14-4A7C-8F6D-806A2B28220E}" type="datetimeFigureOut">
              <a:rPr lang="en-US" smtClean="0"/>
              <a:t>8/22/2022</a:t>
            </a:fld>
            <a:endParaRPr lang="en-US" dirty="0"/>
          </a:p>
        </p:txBody>
      </p:sp>
      <p:sp>
        <p:nvSpPr>
          <p:cNvPr id="5" name="Footer Placeholder 4">
            <a:extLst>
              <a:ext uri="{FF2B5EF4-FFF2-40B4-BE49-F238E27FC236}">
                <a16:creationId xmlns:a16="http://schemas.microsoft.com/office/drawing/2014/main" id="{0076B3D7-2D15-41EF-875F-D1DD4C927DB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EFEB28-683E-4AC7-9ED9-66D4C0C185FF}"/>
              </a:ext>
            </a:extLst>
          </p:cNvPr>
          <p:cNvSpPr>
            <a:spLocks noGrp="1"/>
          </p:cNvSpPr>
          <p:nvPr>
            <p:ph type="sldNum" sz="quarter" idx="12"/>
          </p:nvPr>
        </p:nvSpPr>
        <p:spPr/>
        <p:txBody>
          <a:bodyPr/>
          <a:lstStyle/>
          <a:p>
            <a:fld id="{DE4D6BBD-57AD-4230-A668-61AF47BC0417}" type="slidenum">
              <a:rPr lang="en-US" smtClean="0"/>
              <a:t>‹#›</a:t>
            </a:fld>
            <a:endParaRPr lang="en-US" dirty="0"/>
          </a:p>
        </p:txBody>
      </p:sp>
    </p:spTree>
    <p:extLst>
      <p:ext uri="{BB962C8B-B14F-4D97-AF65-F5344CB8AC3E}">
        <p14:creationId xmlns:p14="http://schemas.microsoft.com/office/powerpoint/2010/main" val="2478169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CE558-5CAB-4CC3-9505-734EFA6CB1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05A513-EE29-49AF-ADE1-F87DEED00CD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82E757-E0BA-4957-9FA8-09E24D0D9594}"/>
              </a:ext>
            </a:extLst>
          </p:cNvPr>
          <p:cNvSpPr>
            <a:spLocks noGrp="1"/>
          </p:cNvSpPr>
          <p:nvPr>
            <p:ph type="dt" sz="half" idx="10"/>
          </p:nvPr>
        </p:nvSpPr>
        <p:spPr/>
        <p:txBody>
          <a:bodyPr/>
          <a:lstStyle/>
          <a:p>
            <a:fld id="{A95EA7E3-AF14-4A7C-8F6D-806A2B28220E}" type="datetimeFigureOut">
              <a:rPr lang="en-US" smtClean="0"/>
              <a:t>8/22/2022</a:t>
            </a:fld>
            <a:endParaRPr lang="en-US" dirty="0"/>
          </a:p>
        </p:txBody>
      </p:sp>
      <p:sp>
        <p:nvSpPr>
          <p:cNvPr id="5" name="Footer Placeholder 4">
            <a:extLst>
              <a:ext uri="{FF2B5EF4-FFF2-40B4-BE49-F238E27FC236}">
                <a16:creationId xmlns:a16="http://schemas.microsoft.com/office/drawing/2014/main" id="{CFA6E405-14CE-412D-9BEA-04B5AE748E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F46C58E-7D07-41BC-824E-08EDEEA8A84A}"/>
              </a:ext>
            </a:extLst>
          </p:cNvPr>
          <p:cNvSpPr>
            <a:spLocks noGrp="1"/>
          </p:cNvSpPr>
          <p:nvPr>
            <p:ph type="sldNum" sz="quarter" idx="12"/>
          </p:nvPr>
        </p:nvSpPr>
        <p:spPr/>
        <p:txBody>
          <a:bodyPr/>
          <a:lstStyle/>
          <a:p>
            <a:fld id="{DE4D6BBD-57AD-4230-A668-61AF47BC0417}" type="slidenum">
              <a:rPr lang="en-US" smtClean="0"/>
              <a:t>‹#›</a:t>
            </a:fld>
            <a:endParaRPr lang="en-US" dirty="0"/>
          </a:p>
        </p:txBody>
      </p:sp>
    </p:spTree>
    <p:extLst>
      <p:ext uri="{BB962C8B-B14F-4D97-AF65-F5344CB8AC3E}">
        <p14:creationId xmlns:p14="http://schemas.microsoft.com/office/powerpoint/2010/main" val="3383489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2E594-E356-40D7-9ADC-BF9147EE6A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1A43371-643B-44AC-81D9-728A6287A8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2C2482F-EE16-43F6-BBAD-C1E0EB963DAB}"/>
              </a:ext>
            </a:extLst>
          </p:cNvPr>
          <p:cNvSpPr>
            <a:spLocks noGrp="1"/>
          </p:cNvSpPr>
          <p:nvPr>
            <p:ph type="dt" sz="half" idx="10"/>
          </p:nvPr>
        </p:nvSpPr>
        <p:spPr/>
        <p:txBody>
          <a:bodyPr/>
          <a:lstStyle/>
          <a:p>
            <a:fld id="{A95EA7E3-AF14-4A7C-8F6D-806A2B28220E}" type="datetimeFigureOut">
              <a:rPr lang="en-US" smtClean="0"/>
              <a:t>8/22/2022</a:t>
            </a:fld>
            <a:endParaRPr lang="en-US" dirty="0"/>
          </a:p>
        </p:txBody>
      </p:sp>
      <p:sp>
        <p:nvSpPr>
          <p:cNvPr id="5" name="Footer Placeholder 4">
            <a:extLst>
              <a:ext uri="{FF2B5EF4-FFF2-40B4-BE49-F238E27FC236}">
                <a16:creationId xmlns:a16="http://schemas.microsoft.com/office/drawing/2014/main" id="{91790CBB-4450-44B3-B30A-955EF4E1CE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E0DBC07-438B-4D30-91EC-9139B5EF938A}"/>
              </a:ext>
            </a:extLst>
          </p:cNvPr>
          <p:cNvSpPr>
            <a:spLocks noGrp="1"/>
          </p:cNvSpPr>
          <p:nvPr>
            <p:ph type="sldNum" sz="quarter" idx="12"/>
          </p:nvPr>
        </p:nvSpPr>
        <p:spPr/>
        <p:txBody>
          <a:bodyPr/>
          <a:lstStyle/>
          <a:p>
            <a:fld id="{DE4D6BBD-57AD-4230-A668-61AF47BC0417}" type="slidenum">
              <a:rPr lang="en-US" smtClean="0"/>
              <a:t>‹#›</a:t>
            </a:fld>
            <a:endParaRPr lang="en-US" dirty="0"/>
          </a:p>
        </p:txBody>
      </p:sp>
    </p:spTree>
    <p:extLst>
      <p:ext uri="{BB962C8B-B14F-4D97-AF65-F5344CB8AC3E}">
        <p14:creationId xmlns:p14="http://schemas.microsoft.com/office/powerpoint/2010/main" val="2243156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42D5C-6378-46E0-8C0E-91C92582C9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B31DDB-1B5D-4922-BBE4-9B76B995866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C52441D-2E4D-47AD-81D6-173811326D5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7A7017-9909-4EF6-837D-E09318D7D837}"/>
              </a:ext>
            </a:extLst>
          </p:cNvPr>
          <p:cNvSpPr>
            <a:spLocks noGrp="1"/>
          </p:cNvSpPr>
          <p:nvPr>
            <p:ph type="dt" sz="half" idx="10"/>
          </p:nvPr>
        </p:nvSpPr>
        <p:spPr/>
        <p:txBody>
          <a:bodyPr/>
          <a:lstStyle/>
          <a:p>
            <a:fld id="{A95EA7E3-AF14-4A7C-8F6D-806A2B28220E}" type="datetimeFigureOut">
              <a:rPr lang="en-US" smtClean="0"/>
              <a:t>8/22/2022</a:t>
            </a:fld>
            <a:endParaRPr lang="en-US" dirty="0"/>
          </a:p>
        </p:txBody>
      </p:sp>
      <p:sp>
        <p:nvSpPr>
          <p:cNvPr id="6" name="Footer Placeholder 5">
            <a:extLst>
              <a:ext uri="{FF2B5EF4-FFF2-40B4-BE49-F238E27FC236}">
                <a16:creationId xmlns:a16="http://schemas.microsoft.com/office/drawing/2014/main" id="{F94B8416-02B0-4686-BA0A-833CC0CABAA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83C35FF-A46B-41B8-937E-8D7D6DEEA9F5}"/>
              </a:ext>
            </a:extLst>
          </p:cNvPr>
          <p:cNvSpPr>
            <a:spLocks noGrp="1"/>
          </p:cNvSpPr>
          <p:nvPr>
            <p:ph type="sldNum" sz="quarter" idx="12"/>
          </p:nvPr>
        </p:nvSpPr>
        <p:spPr/>
        <p:txBody>
          <a:bodyPr/>
          <a:lstStyle/>
          <a:p>
            <a:fld id="{DE4D6BBD-57AD-4230-A668-61AF47BC0417}" type="slidenum">
              <a:rPr lang="en-US" smtClean="0"/>
              <a:t>‹#›</a:t>
            </a:fld>
            <a:endParaRPr lang="en-US" dirty="0"/>
          </a:p>
        </p:txBody>
      </p:sp>
    </p:spTree>
    <p:extLst>
      <p:ext uri="{BB962C8B-B14F-4D97-AF65-F5344CB8AC3E}">
        <p14:creationId xmlns:p14="http://schemas.microsoft.com/office/powerpoint/2010/main" val="2903500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2A48F-16A9-4EA3-8419-9494B4979D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D9370F-F8C3-4244-A100-BAC3A4562B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3DFBF0-712C-49D4-9631-5867B7AE020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9F9ECE-1B40-4EF9-9451-70D3D03D52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FE4C5E4-CB1F-4460-A2BE-44EBC9E2FE4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4861842-6C39-45BF-BE81-1F9404248C0A}"/>
              </a:ext>
            </a:extLst>
          </p:cNvPr>
          <p:cNvSpPr>
            <a:spLocks noGrp="1"/>
          </p:cNvSpPr>
          <p:nvPr>
            <p:ph type="dt" sz="half" idx="10"/>
          </p:nvPr>
        </p:nvSpPr>
        <p:spPr/>
        <p:txBody>
          <a:bodyPr/>
          <a:lstStyle/>
          <a:p>
            <a:fld id="{A95EA7E3-AF14-4A7C-8F6D-806A2B28220E}" type="datetimeFigureOut">
              <a:rPr lang="en-US" smtClean="0"/>
              <a:t>8/22/2022</a:t>
            </a:fld>
            <a:endParaRPr lang="en-US" dirty="0"/>
          </a:p>
        </p:txBody>
      </p:sp>
      <p:sp>
        <p:nvSpPr>
          <p:cNvPr id="8" name="Footer Placeholder 7">
            <a:extLst>
              <a:ext uri="{FF2B5EF4-FFF2-40B4-BE49-F238E27FC236}">
                <a16:creationId xmlns:a16="http://schemas.microsoft.com/office/drawing/2014/main" id="{1BF8AB6A-B6B8-430F-81E6-40C4D30E6E3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64068F-B6D9-4D72-B9BA-CA923EEA7919}"/>
              </a:ext>
            </a:extLst>
          </p:cNvPr>
          <p:cNvSpPr>
            <a:spLocks noGrp="1"/>
          </p:cNvSpPr>
          <p:nvPr>
            <p:ph type="sldNum" sz="quarter" idx="12"/>
          </p:nvPr>
        </p:nvSpPr>
        <p:spPr/>
        <p:txBody>
          <a:bodyPr/>
          <a:lstStyle/>
          <a:p>
            <a:fld id="{DE4D6BBD-57AD-4230-A668-61AF47BC0417}" type="slidenum">
              <a:rPr lang="en-US" smtClean="0"/>
              <a:t>‹#›</a:t>
            </a:fld>
            <a:endParaRPr lang="en-US" dirty="0"/>
          </a:p>
        </p:txBody>
      </p:sp>
    </p:spTree>
    <p:extLst>
      <p:ext uri="{BB962C8B-B14F-4D97-AF65-F5344CB8AC3E}">
        <p14:creationId xmlns:p14="http://schemas.microsoft.com/office/powerpoint/2010/main" val="3342489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6B3C2-DE52-423F-8130-7A40B414543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BFDE1A-87EB-4F2F-9F68-216FB180CD78}"/>
              </a:ext>
            </a:extLst>
          </p:cNvPr>
          <p:cNvSpPr>
            <a:spLocks noGrp="1"/>
          </p:cNvSpPr>
          <p:nvPr>
            <p:ph type="dt" sz="half" idx="10"/>
          </p:nvPr>
        </p:nvSpPr>
        <p:spPr/>
        <p:txBody>
          <a:bodyPr/>
          <a:lstStyle/>
          <a:p>
            <a:fld id="{A95EA7E3-AF14-4A7C-8F6D-806A2B28220E}" type="datetimeFigureOut">
              <a:rPr lang="en-US" smtClean="0"/>
              <a:t>8/22/2022</a:t>
            </a:fld>
            <a:endParaRPr lang="en-US" dirty="0"/>
          </a:p>
        </p:txBody>
      </p:sp>
      <p:sp>
        <p:nvSpPr>
          <p:cNvPr id="4" name="Footer Placeholder 3">
            <a:extLst>
              <a:ext uri="{FF2B5EF4-FFF2-40B4-BE49-F238E27FC236}">
                <a16:creationId xmlns:a16="http://schemas.microsoft.com/office/drawing/2014/main" id="{390C2469-E34E-43B7-8EC3-CD62EA2FFA2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891BA90-4607-409B-9EFA-D020D4C78D12}"/>
              </a:ext>
            </a:extLst>
          </p:cNvPr>
          <p:cNvSpPr>
            <a:spLocks noGrp="1"/>
          </p:cNvSpPr>
          <p:nvPr>
            <p:ph type="sldNum" sz="quarter" idx="12"/>
          </p:nvPr>
        </p:nvSpPr>
        <p:spPr/>
        <p:txBody>
          <a:bodyPr/>
          <a:lstStyle/>
          <a:p>
            <a:fld id="{DE4D6BBD-57AD-4230-A668-61AF47BC0417}" type="slidenum">
              <a:rPr lang="en-US" smtClean="0"/>
              <a:t>‹#›</a:t>
            </a:fld>
            <a:endParaRPr lang="en-US" dirty="0"/>
          </a:p>
        </p:txBody>
      </p:sp>
    </p:spTree>
    <p:extLst>
      <p:ext uri="{BB962C8B-B14F-4D97-AF65-F5344CB8AC3E}">
        <p14:creationId xmlns:p14="http://schemas.microsoft.com/office/powerpoint/2010/main" val="243085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7CD750-1449-46F4-A8D8-7A6E195E901A}"/>
              </a:ext>
            </a:extLst>
          </p:cNvPr>
          <p:cNvSpPr>
            <a:spLocks noGrp="1"/>
          </p:cNvSpPr>
          <p:nvPr>
            <p:ph type="dt" sz="half" idx="10"/>
          </p:nvPr>
        </p:nvSpPr>
        <p:spPr/>
        <p:txBody>
          <a:bodyPr/>
          <a:lstStyle/>
          <a:p>
            <a:fld id="{A95EA7E3-AF14-4A7C-8F6D-806A2B28220E}" type="datetimeFigureOut">
              <a:rPr lang="en-US" smtClean="0"/>
              <a:t>8/22/2022</a:t>
            </a:fld>
            <a:endParaRPr lang="en-US" dirty="0"/>
          </a:p>
        </p:txBody>
      </p:sp>
      <p:sp>
        <p:nvSpPr>
          <p:cNvPr id="3" name="Footer Placeholder 2">
            <a:extLst>
              <a:ext uri="{FF2B5EF4-FFF2-40B4-BE49-F238E27FC236}">
                <a16:creationId xmlns:a16="http://schemas.microsoft.com/office/drawing/2014/main" id="{ACB61E61-AFD2-425E-8AC8-153532D55F8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BCCECCB-4A09-40D8-8A33-CDFEB736D484}"/>
              </a:ext>
            </a:extLst>
          </p:cNvPr>
          <p:cNvSpPr>
            <a:spLocks noGrp="1"/>
          </p:cNvSpPr>
          <p:nvPr>
            <p:ph type="sldNum" sz="quarter" idx="12"/>
          </p:nvPr>
        </p:nvSpPr>
        <p:spPr/>
        <p:txBody>
          <a:bodyPr/>
          <a:lstStyle/>
          <a:p>
            <a:fld id="{DE4D6BBD-57AD-4230-A668-61AF47BC0417}" type="slidenum">
              <a:rPr lang="en-US" smtClean="0"/>
              <a:t>‹#›</a:t>
            </a:fld>
            <a:endParaRPr lang="en-US" dirty="0"/>
          </a:p>
        </p:txBody>
      </p:sp>
    </p:spTree>
    <p:extLst>
      <p:ext uri="{BB962C8B-B14F-4D97-AF65-F5344CB8AC3E}">
        <p14:creationId xmlns:p14="http://schemas.microsoft.com/office/powerpoint/2010/main" val="1415665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27232-D48C-4F5A-93D0-2CAE27300A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C787C0-A847-4294-B3B6-90F71C8483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E9A2D62-DCF4-4273-948B-24F103CC3A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E05AF0-CFEE-4933-8151-713940070E4B}"/>
              </a:ext>
            </a:extLst>
          </p:cNvPr>
          <p:cNvSpPr>
            <a:spLocks noGrp="1"/>
          </p:cNvSpPr>
          <p:nvPr>
            <p:ph type="dt" sz="half" idx="10"/>
          </p:nvPr>
        </p:nvSpPr>
        <p:spPr/>
        <p:txBody>
          <a:bodyPr/>
          <a:lstStyle/>
          <a:p>
            <a:fld id="{A95EA7E3-AF14-4A7C-8F6D-806A2B28220E}" type="datetimeFigureOut">
              <a:rPr lang="en-US" smtClean="0"/>
              <a:t>8/22/2022</a:t>
            </a:fld>
            <a:endParaRPr lang="en-US" dirty="0"/>
          </a:p>
        </p:txBody>
      </p:sp>
      <p:sp>
        <p:nvSpPr>
          <p:cNvPr id="6" name="Footer Placeholder 5">
            <a:extLst>
              <a:ext uri="{FF2B5EF4-FFF2-40B4-BE49-F238E27FC236}">
                <a16:creationId xmlns:a16="http://schemas.microsoft.com/office/drawing/2014/main" id="{02E0472C-09D9-4989-B1A1-C7AD23EBE09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898A7AE3-90A4-4292-B8E2-46908E47F5FB}"/>
              </a:ext>
            </a:extLst>
          </p:cNvPr>
          <p:cNvSpPr>
            <a:spLocks noGrp="1"/>
          </p:cNvSpPr>
          <p:nvPr>
            <p:ph type="sldNum" sz="quarter" idx="12"/>
          </p:nvPr>
        </p:nvSpPr>
        <p:spPr/>
        <p:txBody>
          <a:bodyPr/>
          <a:lstStyle/>
          <a:p>
            <a:fld id="{DE4D6BBD-57AD-4230-A668-61AF47BC0417}" type="slidenum">
              <a:rPr lang="en-US" smtClean="0"/>
              <a:t>‹#›</a:t>
            </a:fld>
            <a:endParaRPr lang="en-US" dirty="0"/>
          </a:p>
        </p:txBody>
      </p:sp>
    </p:spTree>
    <p:extLst>
      <p:ext uri="{BB962C8B-B14F-4D97-AF65-F5344CB8AC3E}">
        <p14:creationId xmlns:p14="http://schemas.microsoft.com/office/powerpoint/2010/main" val="795406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48936-40BC-430E-828E-48E73E8EDD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A9FCEF-0BDB-4486-8C95-1F6823D72B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70725C2-07BD-4DA4-80A7-5399D92CA8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2D9AD9-601D-4E3C-8400-9DD6EEA5DF03}"/>
              </a:ext>
            </a:extLst>
          </p:cNvPr>
          <p:cNvSpPr>
            <a:spLocks noGrp="1"/>
          </p:cNvSpPr>
          <p:nvPr>
            <p:ph type="dt" sz="half" idx="10"/>
          </p:nvPr>
        </p:nvSpPr>
        <p:spPr/>
        <p:txBody>
          <a:bodyPr/>
          <a:lstStyle/>
          <a:p>
            <a:fld id="{A95EA7E3-AF14-4A7C-8F6D-806A2B28220E}" type="datetimeFigureOut">
              <a:rPr lang="en-US" smtClean="0"/>
              <a:t>8/22/2022</a:t>
            </a:fld>
            <a:endParaRPr lang="en-US" dirty="0"/>
          </a:p>
        </p:txBody>
      </p:sp>
      <p:sp>
        <p:nvSpPr>
          <p:cNvPr id="6" name="Footer Placeholder 5">
            <a:extLst>
              <a:ext uri="{FF2B5EF4-FFF2-40B4-BE49-F238E27FC236}">
                <a16:creationId xmlns:a16="http://schemas.microsoft.com/office/drawing/2014/main" id="{0F67EAA4-C82C-48A9-803E-3DB4A042CE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1A13D8D-A1E2-4218-8001-D7DF10846D27}"/>
              </a:ext>
            </a:extLst>
          </p:cNvPr>
          <p:cNvSpPr>
            <a:spLocks noGrp="1"/>
          </p:cNvSpPr>
          <p:nvPr>
            <p:ph type="sldNum" sz="quarter" idx="12"/>
          </p:nvPr>
        </p:nvSpPr>
        <p:spPr/>
        <p:txBody>
          <a:bodyPr/>
          <a:lstStyle/>
          <a:p>
            <a:fld id="{DE4D6BBD-57AD-4230-A668-61AF47BC0417}" type="slidenum">
              <a:rPr lang="en-US" smtClean="0"/>
              <a:t>‹#›</a:t>
            </a:fld>
            <a:endParaRPr lang="en-US" dirty="0"/>
          </a:p>
        </p:txBody>
      </p:sp>
    </p:spTree>
    <p:extLst>
      <p:ext uri="{BB962C8B-B14F-4D97-AF65-F5344CB8AC3E}">
        <p14:creationId xmlns:p14="http://schemas.microsoft.com/office/powerpoint/2010/main" val="962180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B5DA46-1BB2-4B19-A092-CE67670F9E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73C4C2-4A57-4D97-848A-047E6B3917A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4FC09E-830B-417B-B5EF-E0BF56FE65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EA7E3-AF14-4A7C-8F6D-806A2B28220E}" type="datetimeFigureOut">
              <a:rPr lang="en-US" smtClean="0"/>
              <a:t>8/22/2022</a:t>
            </a:fld>
            <a:endParaRPr lang="en-US" dirty="0"/>
          </a:p>
        </p:txBody>
      </p:sp>
      <p:sp>
        <p:nvSpPr>
          <p:cNvPr id="5" name="Footer Placeholder 4">
            <a:extLst>
              <a:ext uri="{FF2B5EF4-FFF2-40B4-BE49-F238E27FC236}">
                <a16:creationId xmlns:a16="http://schemas.microsoft.com/office/drawing/2014/main" id="{D5B19B5A-DF31-4972-BFA4-4E6206F5CB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B9C5285-358E-4219-9786-9CB52298D0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4D6BBD-57AD-4230-A668-61AF47BC0417}" type="slidenum">
              <a:rPr lang="en-US" smtClean="0"/>
              <a:t>‹#›</a:t>
            </a:fld>
            <a:endParaRPr lang="en-US" dirty="0"/>
          </a:p>
        </p:txBody>
      </p:sp>
    </p:spTree>
    <p:extLst>
      <p:ext uri="{BB962C8B-B14F-4D97-AF65-F5344CB8AC3E}">
        <p14:creationId xmlns:p14="http://schemas.microsoft.com/office/powerpoint/2010/main" val="25576693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www.spsstools.net/en/resources/spss-programming-book/"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6D992-1E94-45B0-981E-D62715198C37}"/>
              </a:ext>
            </a:extLst>
          </p:cNvPr>
          <p:cNvSpPr>
            <a:spLocks noGrp="1"/>
          </p:cNvSpPr>
          <p:nvPr>
            <p:ph type="ctrTitle"/>
          </p:nvPr>
        </p:nvSpPr>
        <p:spPr/>
        <p:txBody>
          <a:bodyPr/>
          <a:lstStyle/>
          <a:p>
            <a:r>
              <a:rPr lang="en-US" dirty="0"/>
              <a:t>SPSS Syntax to the Next Level</a:t>
            </a:r>
          </a:p>
        </p:txBody>
      </p:sp>
      <p:sp>
        <p:nvSpPr>
          <p:cNvPr id="3" name="Subtitle 2">
            <a:extLst>
              <a:ext uri="{FF2B5EF4-FFF2-40B4-BE49-F238E27FC236}">
                <a16:creationId xmlns:a16="http://schemas.microsoft.com/office/drawing/2014/main" id="{A1F5288E-C9B1-411B-AF01-6FE091EDAB0E}"/>
              </a:ext>
            </a:extLst>
          </p:cNvPr>
          <p:cNvSpPr>
            <a:spLocks noGrp="1"/>
          </p:cNvSpPr>
          <p:nvPr>
            <p:ph type="subTitle" idx="1"/>
          </p:nvPr>
        </p:nvSpPr>
        <p:spPr/>
        <p:txBody>
          <a:bodyPr/>
          <a:lstStyle/>
          <a:p>
            <a:r>
              <a:rPr lang="en-US" dirty="0"/>
              <a:t>Presented by Christine R. Wells, Ph.D.</a:t>
            </a:r>
          </a:p>
          <a:p>
            <a:r>
              <a:rPr lang="en-US" dirty="0"/>
              <a:t>Statistical Methods and Data Analytics</a:t>
            </a:r>
          </a:p>
          <a:p>
            <a:r>
              <a:rPr lang="en-US" dirty="0"/>
              <a:t>UCLA Office of Advanced Research Computing</a:t>
            </a:r>
          </a:p>
        </p:txBody>
      </p:sp>
    </p:spTree>
    <p:extLst>
      <p:ext uri="{BB962C8B-B14F-4D97-AF65-F5344CB8AC3E}">
        <p14:creationId xmlns:p14="http://schemas.microsoft.com/office/powerpoint/2010/main" val="1003250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0FD71-ED2E-41D8-8857-509256BE1945}"/>
              </a:ext>
            </a:extLst>
          </p:cNvPr>
          <p:cNvSpPr>
            <a:spLocks noGrp="1"/>
          </p:cNvSpPr>
          <p:nvPr>
            <p:ph type="title"/>
          </p:nvPr>
        </p:nvSpPr>
        <p:spPr/>
        <p:txBody>
          <a:bodyPr/>
          <a:lstStyle/>
          <a:p>
            <a:r>
              <a:rPr lang="en-US" dirty="0"/>
              <a:t>Getting data into SPSS: The get sas command</a:t>
            </a:r>
          </a:p>
        </p:txBody>
      </p:sp>
      <p:sp>
        <p:nvSpPr>
          <p:cNvPr id="3" name="Content Placeholder 2">
            <a:extLst>
              <a:ext uri="{FF2B5EF4-FFF2-40B4-BE49-F238E27FC236}">
                <a16:creationId xmlns:a16="http://schemas.microsoft.com/office/drawing/2014/main" id="{CFB47CD1-313C-4D06-AE7F-6952E6070900}"/>
              </a:ext>
            </a:extLst>
          </p:cNvPr>
          <p:cNvSpPr>
            <a:spLocks noGrp="1"/>
          </p:cNvSpPr>
          <p:nvPr>
            <p:ph idx="1"/>
          </p:nvPr>
        </p:nvSpPr>
        <p:spPr/>
        <p:txBody>
          <a:bodyPr/>
          <a:lstStyle/>
          <a:p>
            <a:pPr marL="0" indent="0">
              <a:buNone/>
            </a:pPr>
            <a:r>
              <a:rPr lang="en-US" dirty="0"/>
              <a:t>get sas data = "D:\data\seminars\SPSS_syntax_2022\hsbdemo_sas.sas7bdat".</a:t>
            </a:r>
          </a:p>
          <a:p>
            <a:pPr marL="0" indent="0">
              <a:buNone/>
            </a:pPr>
            <a:r>
              <a:rPr lang="en-US" dirty="0"/>
              <a:t>dataset name sas.</a:t>
            </a:r>
          </a:p>
          <a:p>
            <a:pPr marL="0" indent="0">
              <a:buNone/>
            </a:pPr>
            <a:r>
              <a:rPr lang="en-US" dirty="0"/>
              <a:t>get sas data = "D:\data\seminars\SPSS_syntax_2022\hsbdemo_sas.sas7bdat"</a:t>
            </a:r>
          </a:p>
          <a:p>
            <a:pPr marL="0" indent="0">
              <a:buNone/>
            </a:pPr>
            <a:r>
              <a:rPr lang="en-US" dirty="0"/>
              <a:t>    /formats = "D:\data\seminars\SPSS_syntax_2022\formats.sas7bcat".</a:t>
            </a:r>
          </a:p>
          <a:p>
            <a:pPr marL="0" indent="0">
              <a:buNone/>
            </a:pPr>
            <a:r>
              <a:rPr lang="en-US" dirty="0"/>
              <a:t>dataset name saswithformats.</a:t>
            </a:r>
          </a:p>
        </p:txBody>
      </p:sp>
    </p:spTree>
    <p:extLst>
      <p:ext uri="{BB962C8B-B14F-4D97-AF65-F5344CB8AC3E}">
        <p14:creationId xmlns:p14="http://schemas.microsoft.com/office/powerpoint/2010/main" val="128623235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30F72-80CC-4BA4-9572-D8EFCBCC035C}"/>
              </a:ext>
            </a:extLst>
          </p:cNvPr>
          <p:cNvSpPr>
            <a:spLocks noGrp="1"/>
          </p:cNvSpPr>
          <p:nvPr>
            <p:ph type="title"/>
          </p:nvPr>
        </p:nvSpPr>
        <p:spPr/>
        <p:txBody>
          <a:bodyPr/>
          <a:lstStyle/>
          <a:p>
            <a:pPr algn="ctr"/>
            <a:r>
              <a:rPr lang="en-US" dirty="0"/>
              <a:t>Documenting data</a:t>
            </a:r>
            <a:r>
              <a:rPr lang="en-US"/>
              <a:t>: </a:t>
            </a:r>
            <a:br>
              <a:rPr lang="en-US"/>
            </a:br>
            <a:r>
              <a:rPr lang="en-US"/>
              <a:t>The </a:t>
            </a:r>
            <a:r>
              <a:rPr lang="en-US" dirty="0"/>
              <a:t>datafile attribute command</a:t>
            </a:r>
          </a:p>
        </p:txBody>
      </p:sp>
      <p:sp>
        <p:nvSpPr>
          <p:cNvPr id="3" name="Content Placeholder 2">
            <a:extLst>
              <a:ext uri="{FF2B5EF4-FFF2-40B4-BE49-F238E27FC236}">
                <a16:creationId xmlns:a16="http://schemas.microsoft.com/office/drawing/2014/main" id="{DDC6875F-5343-402D-8821-A789FA46C5D8}"/>
              </a:ext>
            </a:extLst>
          </p:cNvPr>
          <p:cNvSpPr>
            <a:spLocks noGrp="1"/>
          </p:cNvSpPr>
          <p:nvPr>
            <p:ph idx="1"/>
          </p:nvPr>
        </p:nvSpPr>
        <p:spPr/>
        <p:txBody>
          <a:bodyPr>
            <a:normAutofit fontScale="92500" lnSpcReduction="20000"/>
          </a:bodyPr>
          <a:lstStyle/>
          <a:p>
            <a:r>
              <a:rPr lang="en-US" dirty="0"/>
              <a:t>The </a:t>
            </a:r>
            <a:r>
              <a:rPr lang="en-US" b="1" dirty="0"/>
              <a:t>datafile attribute</a:t>
            </a:r>
            <a:r>
              <a:rPr lang="en-US" dirty="0"/>
              <a:t> command allows you to define and assign attribute values to the active dataset.</a:t>
            </a:r>
          </a:p>
          <a:p>
            <a:r>
              <a:rPr lang="en-US" dirty="0"/>
              <a:t>These attributes are saved with the dictionary information.</a:t>
            </a:r>
          </a:p>
          <a:p>
            <a:r>
              <a:rPr lang="en-US" dirty="0"/>
              <a:t>The </a:t>
            </a:r>
            <a:r>
              <a:rPr lang="en-US" b="1" dirty="0"/>
              <a:t>datafile attribute</a:t>
            </a:r>
            <a:r>
              <a:rPr lang="en-US" dirty="0"/>
              <a:t> command immediately updates the dictionary but does not require a data pass.</a:t>
            </a:r>
          </a:p>
          <a:p>
            <a:r>
              <a:rPr lang="en-US" dirty="0"/>
              <a:t>Attributes can be deleted by using the keyword </a:t>
            </a:r>
            <a:r>
              <a:rPr lang="en-US" b="1" dirty="0"/>
              <a:t>delete</a:t>
            </a:r>
            <a:r>
              <a:rPr lang="en-US" dirty="0"/>
              <a:t> followed by an equals sign and a list of defined attribute names.</a:t>
            </a:r>
          </a:p>
          <a:p>
            <a:pPr marL="0" indent="0">
              <a:buNone/>
            </a:pPr>
            <a:r>
              <a:rPr lang="it-IT"/>
              <a:t>datafile attribute attribute = originalversion ('1')</a:t>
            </a:r>
          </a:p>
          <a:p>
            <a:pPr marL="0" indent="0">
              <a:buNone/>
            </a:pPr>
            <a:r>
              <a:rPr lang="it-IT"/>
              <a:t>                       creationdate('08/14/2022')</a:t>
            </a:r>
          </a:p>
          <a:p>
            <a:pPr marL="0" indent="0">
              <a:buNone/>
            </a:pPr>
            <a:r>
              <a:rPr lang="it-IT"/>
              <a:t>                       revisiondate('08/20/2022').</a:t>
            </a:r>
          </a:p>
          <a:p>
            <a:pPr marL="0" indent="0">
              <a:buNone/>
            </a:pPr>
            <a:r>
              <a:rPr lang="it-IT"/>
              <a:t>display attributes.</a:t>
            </a:r>
            <a:endParaRPr lang="en-US" dirty="0"/>
          </a:p>
        </p:txBody>
      </p:sp>
    </p:spTree>
    <p:extLst>
      <p:ext uri="{BB962C8B-B14F-4D97-AF65-F5344CB8AC3E}">
        <p14:creationId xmlns:p14="http://schemas.microsoft.com/office/powerpoint/2010/main" val="150946332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D26DD-726E-4C05-8968-5EBC3914F5B0}"/>
              </a:ext>
            </a:extLst>
          </p:cNvPr>
          <p:cNvSpPr>
            <a:spLocks noGrp="1"/>
          </p:cNvSpPr>
          <p:nvPr>
            <p:ph type="title"/>
          </p:nvPr>
        </p:nvSpPr>
        <p:spPr/>
        <p:txBody>
          <a:bodyPr/>
          <a:lstStyle/>
          <a:p>
            <a:pPr algn="ctr"/>
            <a:r>
              <a:rPr lang="en-US" dirty="0"/>
              <a:t>Documenting data</a:t>
            </a:r>
            <a:r>
              <a:rPr lang="en-US"/>
              <a:t>: </a:t>
            </a:r>
            <a:br>
              <a:rPr lang="en-US"/>
            </a:br>
            <a:r>
              <a:rPr lang="en-US"/>
              <a:t>The </a:t>
            </a:r>
            <a:r>
              <a:rPr lang="en-US" dirty="0"/>
              <a:t>variable labels command</a:t>
            </a:r>
          </a:p>
        </p:txBody>
      </p:sp>
      <p:sp>
        <p:nvSpPr>
          <p:cNvPr id="3" name="Content Placeholder 2">
            <a:extLst>
              <a:ext uri="{FF2B5EF4-FFF2-40B4-BE49-F238E27FC236}">
                <a16:creationId xmlns:a16="http://schemas.microsoft.com/office/drawing/2014/main" id="{6D52FCCB-B2E3-4219-B27E-84F3463A9EDC}"/>
              </a:ext>
            </a:extLst>
          </p:cNvPr>
          <p:cNvSpPr>
            <a:spLocks noGrp="1"/>
          </p:cNvSpPr>
          <p:nvPr>
            <p:ph idx="1"/>
          </p:nvPr>
        </p:nvSpPr>
        <p:spPr/>
        <p:txBody>
          <a:bodyPr/>
          <a:lstStyle/>
          <a:p>
            <a:r>
              <a:rPr lang="en-US" dirty="0"/>
              <a:t>The </a:t>
            </a:r>
            <a:r>
              <a:rPr lang="en-US" b="1" dirty="0"/>
              <a:t>variable labels</a:t>
            </a:r>
            <a:r>
              <a:rPr lang="en-US" dirty="0"/>
              <a:t> command assigns descriptive labels to variables.</a:t>
            </a:r>
          </a:p>
          <a:p>
            <a:r>
              <a:rPr lang="en-US" dirty="0"/>
              <a:t>It is not necessary to label all variables in a dataset.</a:t>
            </a:r>
          </a:p>
          <a:p>
            <a:r>
              <a:rPr lang="en-US" dirty="0"/>
              <a:t>The variable label must be enclosed in quotes and may contain special characters, including blanks.</a:t>
            </a:r>
          </a:p>
          <a:p>
            <a:r>
              <a:rPr lang="en-US" dirty="0"/>
              <a:t>Variable labels can be up to 256 characters.</a:t>
            </a:r>
          </a:p>
          <a:p>
            <a:pPr marL="0" indent="0">
              <a:buNone/>
            </a:pPr>
            <a:endParaRPr lang="en-US" dirty="0"/>
          </a:p>
          <a:p>
            <a:pPr marL="0" indent="0">
              <a:buNone/>
            </a:pPr>
            <a:r>
              <a:rPr lang="en-US" dirty="0"/>
              <a:t>variable labels id "This is the individual ID variable".</a:t>
            </a:r>
          </a:p>
          <a:p>
            <a:pPr marL="0" indent="0">
              <a:buNone/>
            </a:pPr>
            <a:r>
              <a:rPr lang="en-US" dirty="0"/>
              <a:t>variable labels cid "This is the classroom ID variable".</a:t>
            </a:r>
          </a:p>
        </p:txBody>
      </p:sp>
    </p:spTree>
    <p:extLst>
      <p:ext uri="{BB962C8B-B14F-4D97-AF65-F5344CB8AC3E}">
        <p14:creationId xmlns:p14="http://schemas.microsoft.com/office/powerpoint/2010/main" val="341658290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EC59C-CCFB-4AE8-B147-1DA95221FBA3}"/>
              </a:ext>
            </a:extLst>
          </p:cNvPr>
          <p:cNvSpPr>
            <a:spLocks noGrp="1"/>
          </p:cNvSpPr>
          <p:nvPr>
            <p:ph type="title"/>
          </p:nvPr>
        </p:nvSpPr>
        <p:spPr/>
        <p:txBody>
          <a:bodyPr/>
          <a:lstStyle/>
          <a:p>
            <a:pPr algn="ctr"/>
            <a:r>
              <a:rPr lang="en-US" dirty="0"/>
              <a:t>Documenting data</a:t>
            </a:r>
            <a:r>
              <a:rPr lang="en-US"/>
              <a:t>: </a:t>
            </a:r>
            <a:br>
              <a:rPr lang="en-US"/>
            </a:br>
            <a:r>
              <a:rPr lang="en-US"/>
              <a:t>The </a:t>
            </a:r>
            <a:r>
              <a:rPr lang="en-US" dirty="0"/>
              <a:t>value labels command</a:t>
            </a:r>
          </a:p>
        </p:txBody>
      </p:sp>
      <p:sp>
        <p:nvSpPr>
          <p:cNvPr id="3" name="Content Placeholder 2">
            <a:extLst>
              <a:ext uri="{FF2B5EF4-FFF2-40B4-BE49-F238E27FC236}">
                <a16:creationId xmlns:a16="http://schemas.microsoft.com/office/drawing/2014/main" id="{B51E2ED8-4E9E-47C6-B986-F13DF4136E58}"/>
              </a:ext>
            </a:extLst>
          </p:cNvPr>
          <p:cNvSpPr>
            <a:spLocks noGrp="1"/>
          </p:cNvSpPr>
          <p:nvPr>
            <p:ph idx="1"/>
          </p:nvPr>
        </p:nvSpPr>
        <p:spPr/>
        <p:txBody>
          <a:bodyPr>
            <a:normAutofit fontScale="92500" lnSpcReduction="20000"/>
          </a:bodyPr>
          <a:lstStyle/>
          <a:p>
            <a:r>
              <a:rPr lang="en-US" dirty="0"/>
              <a:t>The </a:t>
            </a:r>
            <a:r>
              <a:rPr lang="en-US" b="1" dirty="0"/>
              <a:t>value labels</a:t>
            </a:r>
            <a:r>
              <a:rPr lang="en-US" dirty="0"/>
              <a:t> command adds descriptive labels to the values of numeric variables.</a:t>
            </a:r>
          </a:p>
          <a:p>
            <a:r>
              <a:rPr lang="en-US" dirty="0"/>
              <a:t>The maximum length of a value label is 120 characters.</a:t>
            </a:r>
          </a:p>
          <a:p>
            <a:r>
              <a:rPr lang="en-US" dirty="0"/>
              <a:t>Value labels can be added to values of both numeric and string variables.</a:t>
            </a:r>
          </a:p>
          <a:p>
            <a:r>
              <a:rPr lang="en-US" dirty="0"/>
              <a:t>It is not necessary to add labels to all values in a variable.</a:t>
            </a:r>
          </a:p>
          <a:p>
            <a:r>
              <a:rPr lang="en-US" dirty="0"/>
              <a:t>The </a:t>
            </a:r>
            <a:r>
              <a:rPr lang="en-US" b="1" dirty="0"/>
              <a:t>value labels</a:t>
            </a:r>
            <a:r>
              <a:rPr lang="en-US" dirty="0"/>
              <a:t> command deletes all previously assigned value labels to the specified variables.</a:t>
            </a:r>
          </a:p>
          <a:p>
            <a:r>
              <a:rPr lang="en-US" dirty="0"/>
              <a:t>Value labels can be applied to multiple variables at once by listing the variables or using the SPSS keyword </a:t>
            </a:r>
            <a:r>
              <a:rPr lang="en-US" b="1" dirty="0"/>
              <a:t>to</a:t>
            </a:r>
            <a:r>
              <a:rPr lang="en-US" dirty="0"/>
              <a:t>.</a:t>
            </a:r>
          </a:p>
          <a:p>
            <a:r>
              <a:rPr lang="en-US" dirty="0"/>
              <a:t>If the value label is longer than the format of the variable, SPSS may not be able to read the full value, and the value label may not be properly assigned.</a:t>
            </a:r>
          </a:p>
        </p:txBody>
      </p:sp>
    </p:spTree>
    <p:extLst>
      <p:ext uri="{BB962C8B-B14F-4D97-AF65-F5344CB8AC3E}">
        <p14:creationId xmlns:p14="http://schemas.microsoft.com/office/powerpoint/2010/main" val="219423225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D61A3-FAD1-4F59-81B6-A1D57BE79272}"/>
              </a:ext>
            </a:extLst>
          </p:cNvPr>
          <p:cNvSpPr>
            <a:spLocks noGrp="1"/>
          </p:cNvSpPr>
          <p:nvPr>
            <p:ph type="title"/>
          </p:nvPr>
        </p:nvSpPr>
        <p:spPr/>
        <p:txBody>
          <a:bodyPr/>
          <a:lstStyle/>
          <a:p>
            <a:pPr algn="ctr"/>
            <a:r>
              <a:rPr lang="en-US" dirty="0"/>
              <a:t>Documenting data</a:t>
            </a:r>
            <a:r>
              <a:rPr lang="en-US"/>
              <a:t>: </a:t>
            </a:r>
            <a:br>
              <a:rPr lang="en-US"/>
            </a:br>
            <a:r>
              <a:rPr lang="en-US"/>
              <a:t>The </a:t>
            </a:r>
            <a:r>
              <a:rPr lang="en-US" dirty="0"/>
              <a:t>value labels command</a:t>
            </a:r>
          </a:p>
        </p:txBody>
      </p:sp>
      <p:sp>
        <p:nvSpPr>
          <p:cNvPr id="3" name="Content Placeholder 2">
            <a:extLst>
              <a:ext uri="{FF2B5EF4-FFF2-40B4-BE49-F238E27FC236}">
                <a16:creationId xmlns:a16="http://schemas.microsoft.com/office/drawing/2014/main" id="{60DEBCBB-6D0F-4CBF-BB04-10D856A953C5}"/>
              </a:ext>
            </a:extLst>
          </p:cNvPr>
          <p:cNvSpPr>
            <a:spLocks noGrp="1"/>
          </p:cNvSpPr>
          <p:nvPr>
            <p:ph idx="1"/>
          </p:nvPr>
        </p:nvSpPr>
        <p:spPr/>
        <p:txBody>
          <a:bodyPr/>
          <a:lstStyle/>
          <a:p>
            <a:r>
              <a:rPr lang="en-US" dirty="0"/>
              <a:t>Quickly creating variables to which to add value labels.</a:t>
            </a:r>
          </a:p>
          <a:p>
            <a:pPr marL="0" indent="0">
              <a:buNone/>
            </a:pPr>
            <a:r>
              <a:rPr lang="en-US" dirty="0"/>
              <a:t>compute ses1 = (ses = 1).</a:t>
            </a:r>
          </a:p>
          <a:p>
            <a:pPr marL="0" indent="0">
              <a:buNone/>
            </a:pPr>
            <a:r>
              <a:rPr lang="en-US" dirty="0"/>
              <a:t>compute ses2 = (ses = 2).</a:t>
            </a:r>
          </a:p>
          <a:p>
            <a:pPr marL="0" indent="0">
              <a:buNone/>
            </a:pPr>
            <a:r>
              <a:rPr lang="en-US" dirty="0"/>
              <a:t>compute ses3 = (ses = 3).</a:t>
            </a:r>
          </a:p>
          <a:p>
            <a:pPr marL="0" indent="0">
              <a:buNone/>
            </a:pPr>
            <a:r>
              <a:rPr lang="en-US" dirty="0"/>
              <a:t>value labels ses1 0 "not in ses level 1" 1 "in ses level 1"</a:t>
            </a:r>
          </a:p>
          <a:p>
            <a:pPr marL="0" indent="0">
              <a:buNone/>
            </a:pPr>
            <a:r>
              <a:rPr lang="en-US" dirty="0"/>
              <a:t>    /ses2 0 "not in ses level 2" 1 "in ses level 2"</a:t>
            </a:r>
          </a:p>
          <a:p>
            <a:pPr marL="0" indent="0">
              <a:buNone/>
            </a:pPr>
            <a:r>
              <a:rPr lang="en-US" dirty="0"/>
              <a:t>    /ses3 0 "not in ses level 3" 1 "in ses level 3".</a:t>
            </a:r>
          </a:p>
          <a:p>
            <a:pPr marL="0" indent="0">
              <a:buNone/>
            </a:pPr>
            <a:r>
              <a:rPr lang="en-US" dirty="0"/>
              <a:t>codebook ses1 ses2 ses3.</a:t>
            </a:r>
          </a:p>
        </p:txBody>
      </p:sp>
    </p:spTree>
    <p:extLst>
      <p:ext uri="{BB962C8B-B14F-4D97-AF65-F5344CB8AC3E}">
        <p14:creationId xmlns:p14="http://schemas.microsoft.com/office/powerpoint/2010/main" val="234957178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FB68F-1D7E-4D19-8CA8-DD891B01F827}"/>
              </a:ext>
            </a:extLst>
          </p:cNvPr>
          <p:cNvSpPr>
            <a:spLocks noGrp="1"/>
          </p:cNvSpPr>
          <p:nvPr>
            <p:ph type="title"/>
          </p:nvPr>
        </p:nvSpPr>
        <p:spPr/>
        <p:txBody>
          <a:bodyPr/>
          <a:lstStyle/>
          <a:p>
            <a:pPr algn="ctr"/>
            <a:r>
              <a:rPr lang="en-US" dirty="0"/>
              <a:t>Documenting data: </a:t>
            </a:r>
            <a:br>
              <a:rPr lang="en-US" dirty="0"/>
            </a:br>
            <a:r>
              <a:rPr lang="en-US" dirty="0"/>
              <a:t>The add value labels command</a:t>
            </a:r>
          </a:p>
        </p:txBody>
      </p:sp>
      <p:sp>
        <p:nvSpPr>
          <p:cNvPr id="3" name="Content Placeholder 2">
            <a:extLst>
              <a:ext uri="{FF2B5EF4-FFF2-40B4-BE49-F238E27FC236}">
                <a16:creationId xmlns:a16="http://schemas.microsoft.com/office/drawing/2014/main" id="{F1DDFDEA-9298-42D2-997B-84780C282DBE}"/>
              </a:ext>
            </a:extLst>
          </p:cNvPr>
          <p:cNvSpPr>
            <a:spLocks noGrp="1"/>
          </p:cNvSpPr>
          <p:nvPr>
            <p:ph idx="1"/>
          </p:nvPr>
        </p:nvSpPr>
        <p:spPr/>
        <p:txBody>
          <a:bodyPr/>
          <a:lstStyle/>
          <a:p>
            <a:r>
              <a:rPr lang="en-US" dirty="0"/>
              <a:t>The </a:t>
            </a:r>
            <a:r>
              <a:rPr lang="en-US" b="1" dirty="0"/>
              <a:t>add value labels</a:t>
            </a:r>
            <a:r>
              <a:rPr lang="en-US" dirty="0"/>
              <a:t> command is used to add value labels to variables to which value labels have already been assigned.</a:t>
            </a:r>
          </a:p>
          <a:p>
            <a:pPr marL="0" indent="0">
              <a:buNone/>
            </a:pPr>
            <a:r>
              <a:rPr lang="en-US" dirty="0"/>
              <a:t>if $casenum lt 20 ses3 = 4.</a:t>
            </a:r>
          </a:p>
          <a:p>
            <a:pPr marL="0" indent="0">
              <a:buNone/>
            </a:pPr>
            <a:r>
              <a:rPr lang="en-US" dirty="0"/>
              <a:t>add value labels ses3 4 'this is an error'.</a:t>
            </a:r>
          </a:p>
          <a:p>
            <a:pPr marL="0" indent="0">
              <a:buNone/>
            </a:pPr>
            <a:r>
              <a:rPr lang="en-US" dirty="0"/>
              <a:t>freq var = ses3.</a:t>
            </a:r>
          </a:p>
          <a:p>
            <a:pPr marL="0" indent="0">
              <a:buNone/>
            </a:pPr>
            <a:r>
              <a:rPr lang="en-US" dirty="0"/>
              <a:t>codebook ses1 ses2 ses3</a:t>
            </a:r>
          </a:p>
          <a:p>
            <a:pPr marL="0" indent="0">
              <a:buNone/>
            </a:pPr>
            <a:r>
              <a:rPr lang="en-US" dirty="0"/>
              <a:t>/varinfo valuelabels.</a:t>
            </a:r>
          </a:p>
        </p:txBody>
      </p:sp>
    </p:spTree>
    <p:extLst>
      <p:ext uri="{BB962C8B-B14F-4D97-AF65-F5344CB8AC3E}">
        <p14:creationId xmlns:p14="http://schemas.microsoft.com/office/powerpoint/2010/main" val="174266381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0F625-CD45-452E-9B00-D5F373F8B82F}"/>
              </a:ext>
            </a:extLst>
          </p:cNvPr>
          <p:cNvSpPr>
            <a:spLocks noGrp="1"/>
          </p:cNvSpPr>
          <p:nvPr>
            <p:ph type="title"/>
          </p:nvPr>
        </p:nvSpPr>
        <p:spPr/>
        <p:txBody>
          <a:bodyPr/>
          <a:lstStyle/>
          <a:p>
            <a:pPr algn="ctr"/>
            <a:r>
              <a:rPr lang="en-US" dirty="0"/>
              <a:t>Documenting data</a:t>
            </a:r>
            <a:r>
              <a:rPr lang="en-US"/>
              <a:t>: </a:t>
            </a:r>
            <a:br>
              <a:rPr lang="en-US"/>
            </a:br>
            <a:r>
              <a:rPr lang="en-US"/>
              <a:t>The </a:t>
            </a:r>
            <a:r>
              <a:rPr lang="en-US" dirty="0"/>
              <a:t>variable attribute command</a:t>
            </a:r>
          </a:p>
        </p:txBody>
      </p:sp>
      <p:sp>
        <p:nvSpPr>
          <p:cNvPr id="3" name="Content Placeholder 2">
            <a:extLst>
              <a:ext uri="{FF2B5EF4-FFF2-40B4-BE49-F238E27FC236}">
                <a16:creationId xmlns:a16="http://schemas.microsoft.com/office/drawing/2014/main" id="{FEF2F25B-47E5-4354-ADCF-907778500151}"/>
              </a:ext>
            </a:extLst>
          </p:cNvPr>
          <p:cNvSpPr>
            <a:spLocks noGrp="1"/>
          </p:cNvSpPr>
          <p:nvPr>
            <p:ph idx="1"/>
          </p:nvPr>
        </p:nvSpPr>
        <p:spPr/>
        <p:txBody>
          <a:bodyPr/>
          <a:lstStyle/>
          <a:p>
            <a:r>
              <a:rPr lang="en-US" dirty="0"/>
              <a:t>The </a:t>
            </a:r>
            <a:r>
              <a:rPr lang="en-US" b="1" dirty="0"/>
              <a:t>variable attribute</a:t>
            </a:r>
            <a:r>
              <a:rPr lang="en-US" dirty="0"/>
              <a:t> command allows you to define and assign attribute values to the active dataset.</a:t>
            </a:r>
          </a:p>
          <a:p>
            <a:r>
              <a:rPr lang="en-US" dirty="0"/>
              <a:t>These attributes are saved with the dictionary information.</a:t>
            </a:r>
          </a:p>
          <a:p>
            <a:r>
              <a:rPr lang="en-US" dirty="0"/>
              <a:t>The </a:t>
            </a:r>
            <a:r>
              <a:rPr lang="en-US" b="1" dirty="0"/>
              <a:t>variable attribute</a:t>
            </a:r>
            <a:r>
              <a:rPr lang="en-US" dirty="0"/>
              <a:t> command immediately updates the dictionary but does not require a data pass.</a:t>
            </a:r>
          </a:p>
          <a:p>
            <a:r>
              <a:rPr lang="en-US" dirty="0"/>
              <a:t>Attributes can be deleted by using the keyword </a:t>
            </a:r>
            <a:r>
              <a:rPr lang="en-US" b="1" dirty="0"/>
              <a:t>delete</a:t>
            </a:r>
            <a:r>
              <a:rPr lang="en-US" dirty="0"/>
              <a:t> followed by an equals sign and a list of defined attribute names.</a:t>
            </a:r>
          </a:p>
          <a:p>
            <a:r>
              <a:rPr lang="en-US" dirty="0"/>
              <a:t>After running the command, look at the Variable View (right side).</a:t>
            </a:r>
          </a:p>
          <a:p>
            <a:endParaRPr lang="en-US" dirty="0"/>
          </a:p>
        </p:txBody>
      </p:sp>
    </p:spTree>
    <p:extLst>
      <p:ext uri="{BB962C8B-B14F-4D97-AF65-F5344CB8AC3E}">
        <p14:creationId xmlns:p14="http://schemas.microsoft.com/office/powerpoint/2010/main" val="292442769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DEBF5-1458-48D0-A050-586908CA6B69}"/>
              </a:ext>
            </a:extLst>
          </p:cNvPr>
          <p:cNvSpPr>
            <a:spLocks noGrp="1"/>
          </p:cNvSpPr>
          <p:nvPr>
            <p:ph type="title"/>
          </p:nvPr>
        </p:nvSpPr>
        <p:spPr/>
        <p:txBody>
          <a:bodyPr/>
          <a:lstStyle/>
          <a:p>
            <a:pPr algn="ctr"/>
            <a:r>
              <a:rPr lang="en-US" dirty="0"/>
              <a:t>Documenting data: </a:t>
            </a:r>
            <a:br>
              <a:rPr lang="en-US" dirty="0"/>
            </a:br>
            <a:r>
              <a:rPr lang="en-US" dirty="0"/>
              <a:t>The variable attribute command</a:t>
            </a:r>
          </a:p>
        </p:txBody>
      </p:sp>
      <p:sp>
        <p:nvSpPr>
          <p:cNvPr id="3" name="Content Placeholder 2">
            <a:extLst>
              <a:ext uri="{FF2B5EF4-FFF2-40B4-BE49-F238E27FC236}">
                <a16:creationId xmlns:a16="http://schemas.microsoft.com/office/drawing/2014/main" id="{159F8D0B-F7AC-4019-BB95-2F04B73945BD}"/>
              </a:ext>
            </a:extLst>
          </p:cNvPr>
          <p:cNvSpPr>
            <a:spLocks noGrp="1"/>
          </p:cNvSpPr>
          <p:nvPr>
            <p:ph idx="1"/>
          </p:nvPr>
        </p:nvSpPr>
        <p:spPr/>
        <p:txBody>
          <a:bodyPr>
            <a:normAutofit fontScale="92500" lnSpcReduction="20000"/>
          </a:bodyPr>
          <a:lstStyle/>
          <a:p>
            <a:pPr marL="0" indent="0">
              <a:buNone/>
            </a:pPr>
            <a:r>
              <a:rPr lang="en-US" dirty="0"/>
              <a:t>variable attribute variables = female ses</a:t>
            </a:r>
          </a:p>
          <a:p>
            <a:pPr marL="0" indent="0">
              <a:buNone/>
            </a:pPr>
            <a:r>
              <a:rPr lang="en-US" dirty="0"/>
              <a:t>    attribute = demographics ('multiple choice')</a:t>
            </a:r>
          </a:p>
          <a:p>
            <a:pPr marL="0" indent="0">
              <a:buNone/>
            </a:pPr>
            <a:r>
              <a:rPr lang="en-US" dirty="0"/>
              <a:t>    /variables = read write math science socst</a:t>
            </a:r>
          </a:p>
          <a:p>
            <a:pPr marL="0" indent="0">
              <a:buNone/>
            </a:pPr>
            <a:r>
              <a:rPr lang="en-US" dirty="0"/>
              <a:t>    attribute = tests('not multiple choice').</a:t>
            </a:r>
          </a:p>
          <a:p>
            <a:pPr marL="0" indent="0">
              <a:buNone/>
            </a:pPr>
            <a:r>
              <a:rPr lang="en-US" dirty="0"/>
              <a:t>display attributes.</a:t>
            </a:r>
          </a:p>
          <a:p>
            <a:r>
              <a:rPr lang="en-US" dirty="0"/>
              <a:t>The values in square brackets indicate how the variable should be treated when calculating the summary statistics.</a:t>
            </a:r>
          </a:p>
          <a:p>
            <a:pPr marL="0" indent="0">
              <a:buNone/>
            </a:pPr>
            <a:r>
              <a:rPr lang="en-US" dirty="0"/>
              <a:t>codebook ses [o] write [s] science [s] socst [s]</a:t>
            </a:r>
          </a:p>
          <a:p>
            <a:pPr marL="0" indent="0">
              <a:buNone/>
            </a:pPr>
            <a:r>
              <a:rPr lang="en-US" dirty="0"/>
              <a:t> /varinfo position label type format measure valuelabels missing</a:t>
            </a:r>
          </a:p>
          <a:p>
            <a:pPr marL="0" indent="0">
              <a:buNone/>
            </a:pPr>
            <a:r>
              <a:rPr lang="en-US" dirty="0"/>
              <a:t> /fileinfo name location label documents casecount</a:t>
            </a:r>
          </a:p>
          <a:p>
            <a:pPr marL="0" indent="0">
              <a:buNone/>
            </a:pPr>
            <a:r>
              <a:rPr lang="en-US" dirty="0"/>
              <a:t> /statistics  percent mean stddev.</a:t>
            </a:r>
          </a:p>
        </p:txBody>
      </p:sp>
    </p:spTree>
    <p:extLst>
      <p:ext uri="{BB962C8B-B14F-4D97-AF65-F5344CB8AC3E}">
        <p14:creationId xmlns:p14="http://schemas.microsoft.com/office/powerpoint/2010/main" val="383160962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B4679-E399-47FB-8DE5-72CB5A3462A6}"/>
              </a:ext>
            </a:extLst>
          </p:cNvPr>
          <p:cNvSpPr>
            <a:spLocks noGrp="1"/>
          </p:cNvSpPr>
          <p:nvPr>
            <p:ph type="title"/>
          </p:nvPr>
        </p:nvSpPr>
        <p:spPr/>
        <p:txBody>
          <a:bodyPr/>
          <a:lstStyle/>
          <a:p>
            <a:pPr algn="ctr"/>
            <a:r>
              <a:rPr lang="en-US" dirty="0"/>
              <a:t>Variable display</a:t>
            </a:r>
            <a:r>
              <a:rPr lang="en-US"/>
              <a:t>: </a:t>
            </a:r>
            <a:br>
              <a:rPr lang="en-US"/>
            </a:br>
            <a:r>
              <a:rPr lang="en-US"/>
              <a:t>The </a:t>
            </a:r>
            <a:r>
              <a:rPr lang="en-US" dirty="0"/>
              <a:t>variable alignment command</a:t>
            </a:r>
          </a:p>
        </p:txBody>
      </p:sp>
      <p:sp>
        <p:nvSpPr>
          <p:cNvPr id="3" name="Content Placeholder 2">
            <a:extLst>
              <a:ext uri="{FF2B5EF4-FFF2-40B4-BE49-F238E27FC236}">
                <a16:creationId xmlns:a16="http://schemas.microsoft.com/office/drawing/2014/main" id="{FAB2B041-5871-4CDD-8B08-17171A30967C}"/>
              </a:ext>
            </a:extLst>
          </p:cNvPr>
          <p:cNvSpPr>
            <a:spLocks noGrp="1"/>
          </p:cNvSpPr>
          <p:nvPr>
            <p:ph idx="1"/>
          </p:nvPr>
        </p:nvSpPr>
        <p:spPr/>
        <p:txBody>
          <a:bodyPr/>
          <a:lstStyle/>
          <a:p>
            <a:r>
              <a:rPr lang="en-US" dirty="0"/>
              <a:t>The </a:t>
            </a:r>
            <a:r>
              <a:rPr lang="en-US" b="1" dirty="0"/>
              <a:t>variable alignment</a:t>
            </a:r>
            <a:r>
              <a:rPr lang="en-US" dirty="0"/>
              <a:t> command specifies the alignment of variables in the Data Editor.</a:t>
            </a:r>
          </a:p>
          <a:p>
            <a:r>
              <a:rPr lang="en-US" dirty="0"/>
              <a:t>It has no effect on the format of the variables or the display of the variables or values in other windows or printed results.</a:t>
            </a:r>
          </a:p>
          <a:p>
            <a:endParaRPr lang="en-US" dirty="0"/>
          </a:p>
          <a:p>
            <a:pPr marL="0" indent="0">
              <a:buNone/>
            </a:pPr>
            <a:r>
              <a:rPr lang="en-US" dirty="0"/>
              <a:t>variable alignment ses female (left)</a:t>
            </a:r>
          </a:p>
          <a:p>
            <a:pPr marL="0" indent="0">
              <a:buNone/>
            </a:pPr>
            <a:r>
              <a:rPr lang="en-US" dirty="0"/>
              <a:t>    /id prog (right).</a:t>
            </a:r>
          </a:p>
        </p:txBody>
      </p:sp>
    </p:spTree>
    <p:extLst>
      <p:ext uri="{BB962C8B-B14F-4D97-AF65-F5344CB8AC3E}">
        <p14:creationId xmlns:p14="http://schemas.microsoft.com/office/powerpoint/2010/main" val="139896742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2EAD8-2C04-4B8A-8EBA-2BB38816E681}"/>
              </a:ext>
            </a:extLst>
          </p:cNvPr>
          <p:cNvSpPr>
            <a:spLocks noGrp="1"/>
          </p:cNvSpPr>
          <p:nvPr>
            <p:ph type="title"/>
          </p:nvPr>
        </p:nvSpPr>
        <p:spPr/>
        <p:txBody>
          <a:bodyPr/>
          <a:lstStyle/>
          <a:p>
            <a:r>
              <a:rPr lang="en-US" dirty="0"/>
              <a:t>Variable display: The variable level command</a:t>
            </a:r>
          </a:p>
        </p:txBody>
      </p:sp>
      <p:sp>
        <p:nvSpPr>
          <p:cNvPr id="3" name="Content Placeholder 2">
            <a:extLst>
              <a:ext uri="{FF2B5EF4-FFF2-40B4-BE49-F238E27FC236}">
                <a16:creationId xmlns:a16="http://schemas.microsoft.com/office/drawing/2014/main" id="{7C48D2DB-C677-4CDE-AF82-9EBD072187A6}"/>
              </a:ext>
            </a:extLst>
          </p:cNvPr>
          <p:cNvSpPr>
            <a:spLocks noGrp="1"/>
          </p:cNvSpPr>
          <p:nvPr>
            <p:ph idx="1"/>
          </p:nvPr>
        </p:nvSpPr>
        <p:spPr/>
        <p:txBody>
          <a:bodyPr/>
          <a:lstStyle/>
          <a:p>
            <a:r>
              <a:rPr lang="en-US" dirty="0"/>
              <a:t>The </a:t>
            </a:r>
            <a:r>
              <a:rPr lang="en-US" b="1" dirty="0"/>
              <a:t>variable level</a:t>
            </a:r>
            <a:r>
              <a:rPr lang="en-US" dirty="0"/>
              <a:t> command specifies the level of measurement of variables in the active dataset.</a:t>
            </a:r>
          </a:p>
          <a:p>
            <a:r>
              <a:rPr lang="en-US" dirty="0"/>
              <a:t>There are three possible levels: nominal, ordinal and scale.</a:t>
            </a:r>
          </a:p>
          <a:p>
            <a:endParaRPr lang="en-US" dirty="0"/>
          </a:p>
          <a:p>
            <a:pPr marL="0" indent="0">
              <a:buNone/>
            </a:pPr>
            <a:r>
              <a:rPr lang="en-US" dirty="0"/>
              <a:t>variable level </a:t>
            </a:r>
            <a:r>
              <a:rPr lang="en-US"/>
              <a:t>ses (scale).</a:t>
            </a:r>
            <a:endParaRPr lang="en-US" dirty="0"/>
          </a:p>
          <a:p>
            <a:pPr marL="0" indent="0">
              <a:buNone/>
            </a:pPr>
            <a:r>
              <a:rPr lang="en-US" dirty="0"/>
              <a:t>variable level cid </a:t>
            </a:r>
            <a:r>
              <a:rPr lang="en-US"/>
              <a:t>id (nominal).</a:t>
            </a:r>
            <a:endParaRPr lang="en-US" dirty="0"/>
          </a:p>
        </p:txBody>
      </p:sp>
    </p:spTree>
    <p:extLst>
      <p:ext uri="{BB962C8B-B14F-4D97-AF65-F5344CB8AC3E}">
        <p14:creationId xmlns:p14="http://schemas.microsoft.com/office/powerpoint/2010/main" val="377434254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7F851-E190-4088-9EA7-2A7A633E92C6}"/>
              </a:ext>
            </a:extLst>
          </p:cNvPr>
          <p:cNvSpPr>
            <a:spLocks noGrp="1"/>
          </p:cNvSpPr>
          <p:nvPr>
            <p:ph type="title"/>
          </p:nvPr>
        </p:nvSpPr>
        <p:spPr/>
        <p:txBody>
          <a:bodyPr/>
          <a:lstStyle/>
          <a:p>
            <a:r>
              <a:rPr lang="en-US" dirty="0"/>
              <a:t>Variable display: The variable role command</a:t>
            </a:r>
          </a:p>
        </p:txBody>
      </p:sp>
      <p:sp>
        <p:nvSpPr>
          <p:cNvPr id="3" name="Content Placeholder 2">
            <a:extLst>
              <a:ext uri="{FF2B5EF4-FFF2-40B4-BE49-F238E27FC236}">
                <a16:creationId xmlns:a16="http://schemas.microsoft.com/office/drawing/2014/main" id="{D406EF7D-6837-4F90-8EBB-929ED9F6BC5B}"/>
              </a:ext>
            </a:extLst>
          </p:cNvPr>
          <p:cNvSpPr>
            <a:spLocks noGrp="1"/>
          </p:cNvSpPr>
          <p:nvPr>
            <p:ph idx="1"/>
          </p:nvPr>
        </p:nvSpPr>
        <p:spPr/>
        <p:txBody>
          <a:bodyPr>
            <a:normAutofit lnSpcReduction="10000"/>
          </a:bodyPr>
          <a:lstStyle/>
          <a:p>
            <a:r>
              <a:rPr lang="en-US" dirty="0"/>
              <a:t>Some dialogs support predefined roles that can be used to pre-select variables for analysis.</a:t>
            </a:r>
          </a:p>
          <a:p>
            <a:r>
              <a:rPr lang="en-US" dirty="0"/>
              <a:t>Possible roles include: input, target, both, none, partition, split.</a:t>
            </a:r>
          </a:p>
          <a:p>
            <a:endParaRPr lang="en-US" dirty="0"/>
          </a:p>
          <a:p>
            <a:pPr marL="0" indent="0">
              <a:buNone/>
            </a:pPr>
            <a:r>
              <a:rPr lang="en-US" dirty="0"/>
              <a:t>variable role</a:t>
            </a:r>
          </a:p>
          <a:p>
            <a:pPr marL="0" indent="0">
              <a:buNone/>
            </a:pPr>
            <a:r>
              <a:rPr lang="en-US" dirty="0"/>
              <a:t>    /input ses female prog</a:t>
            </a:r>
          </a:p>
          <a:p>
            <a:pPr marL="0" indent="0">
              <a:buNone/>
            </a:pPr>
            <a:r>
              <a:rPr lang="en-US" dirty="0"/>
              <a:t>    /target read write</a:t>
            </a:r>
          </a:p>
          <a:p>
            <a:pPr marL="0" indent="0">
              <a:buNone/>
            </a:pPr>
            <a:r>
              <a:rPr lang="en-US" dirty="0"/>
              <a:t>    /both math science</a:t>
            </a:r>
          </a:p>
          <a:p>
            <a:pPr marL="0" indent="0">
              <a:buNone/>
            </a:pPr>
            <a:r>
              <a:rPr lang="en-US" dirty="0"/>
              <a:t>    /none cid id.</a:t>
            </a:r>
          </a:p>
        </p:txBody>
      </p:sp>
    </p:spTree>
    <p:extLst>
      <p:ext uri="{BB962C8B-B14F-4D97-AF65-F5344CB8AC3E}">
        <p14:creationId xmlns:p14="http://schemas.microsoft.com/office/powerpoint/2010/main" val="1384393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7B87E-C0A1-40C6-86FB-720156C81C65}"/>
              </a:ext>
            </a:extLst>
          </p:cNvPr>
          <p:cNvSpPr>
            <a:spLocks noGrp="1"/>
          </p:cNvSpPr>
          <p:nvPr>
            <p:ph type="title"/>
          </p:nvPr>
        </p:nvSpPr>
        <p:spPr>
          <a:xfrm>
            <a:off x="669636" y="365125"/>
            <a:ext cx="10684164" cy="1325563"/>
          </a:xfrm>
        </p:spPr>
        <p:txBody>
          <a:bodyPr/>
          <a:lstStyle/>
          <a:p>
            <a:r>
              <a:rPr lang="en-US" dirty="0"/>
              <a:t>Getting data into SPSS: The get stata command</a:t>
            </a:r>
          </a:p>
        </p:txBody>
      </p:sp>
      <p:sp>
        <p:nvSpPr>
          <p:cNvPr id="3" name="Content Placeholder 2">
            <a:extLst>
              <a:ext uri="{FF2B5EF4-FFF2-40B4-BE49-F238E27FC236}">
                <a16:creationId xmlns:a16="http://schemas.microsoft.com/office/drawing/2014/main" id="{A49D71F5-3345-47EA-B8C1-A230273CA87D}"/>
              </a:ext>
            </a:extLst>
          </p:cNvPr>
          <p:cNvSpPr>
            <a:spLocks noGrp="1"/>
          </p:cNvSpPr>
          <p:nvPr>
            <p:ph idx="1"/>
          </p:nvPr>
        </p:nvSpPr>
        <p:spPr/>
        <p:txBody>
          <a:bodyPr/>
          <a:lstStyle/>
          <a:p>
            <a:pPr marL="0" indent="0">
              <a:buNone/>
            </a:pPr>
            <a:r>
              <a:rPr lang="en-US" dirty="0"/>
              <a:t>get stata file = "D:\data\seminars\SPSS_syntax_2022\hsbdemo_stata.dta".</a:t>
            </a:r>
          </a:p>
          <a:p>
            <a:pPr marL="0" indent="0">
              <a:buNone/>
            </a:pPr>
            <a:r>
              <a:rPr lang="en-US" dirty="0"/>
              <a:t>dataset name stata.</a:t>
            </a:r>
          </a:p>
          <a:p>
            <a:r>
              <a:rPr lang="en-US" dirty="0"/>
              <a:t>Notice that with the </a:t>
            </a:r>
            <a:r>
              <a:rPr lang="en-US" b="1" dirty="0"/>
              <a:t>get sas</a:t>
            </a:r>
            <a:r>
              <a:rPr lang="en-US" dirty="0"/>
              <a:t> command the keyword is </a:t>
            </a:r>
            <a:r>
              <a:rPr lang="en-US" b="1" dirty="0"/>
              <a:t>data</a:t>
            </a:r>
            <a:r>
              <a:rPr lang="en-US" dirty="0"/>
              <a:t>, but with the </a:t>
            </a:r>
            <a:r>
              <a:rPr lang="en-US" b="1" dirty="0"/>
              <a:t>get stata</a:t>
            </a:r>
            <a:r>
              <a:rPr lang="en-US" dirty="0"/>
              <a:t> command, the keyword is </a:t>
            </a:r>
            <a:r>
              <a:rPr lang="en-US" b="1" dirty="0"/>
              <a:t>file</a:t>
            </a:r>
          </a:p>
          <a:p>
            <a:r>
              <a:rPr lang="en-US" dirty="0"/>
              <a:t>SPSS can usually read the latest version of Stata data files, unless the latest release of Stata is more recent than the latest version of SPSS</a:t>
            </a:r>
          </a:p>
          <a:p>
            <a:endParaRPr lang="en-US" dirty="0"/>
          </a:p>
        </p:txBody>
      </p:sp>
    </p:spTree>
    <p:extLst>
      <p:ext uri="{BB962C8B-B14F-4D97-AF65-F5344CB8AC3E}">
        <p14:creationId xmlns:p14="http://schemas.microsoft.com/office/powerpoint/2010/main" val="345960605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A8F17-4F45-4738-ACE1-6189D95B4A8B}"/>
              </a:ext>
            </a:extLst>
          </p:cNvPr>
          <p:cNvSpPr>
            <a:spLocks noGrp="1"/>
          </p:cNvSpPr>
          <p:nvPr>
            <p:ph type="title"/>
          </p:nvPr>
        </p:nvSpPr>
        <p:spPr/>
        <p:txBody>
          <a:bodyPr/>
          <a:lstStyle/>
          <a:p>
            <a:r>
              <a:rPr lang="en-US" dirty="0"/>
              <a:t>Variable display: The variable width command</a:t>
            </a:r>
          </a:p>
        </p:txBody>
      </p:sp>
      <p:sp>
        <p:nvSpPr>
          <p:cNvPr id="3" name="Content Placeholder 2">
            <a:extLst>
              <a:ext uri="{FF2B5EF4-FFF2-40B4-BE49-F238E27FC236}">
                <a16:creationId xmlns:a16="http://schemas.microsoft.com/office/drawing/2014/main" id="{1B5864B0-F515-4363-B636-65DE0155E491}"/>
              </a:ext>
            </a:extLst>
          </p:cNvPr>
          <p:cNvSpPr>
            <a:spLocks noGrp="1"/>
          </p:cNvSpPr>
          <p:nvPr>
            <p:ph idx="1"/>
          </p:nvPr>
        </p:nvSpPr>
        <p:spPr/>
        <p:txBody>
          <a:bodyPr/>
          <a:lstStyle/>
          <a:p>
            <a:r>
              <a:rPr lang="en-US" dirty="0"/>
              <a:t>The </a:t>
            </a:r>
            <a:r>
              <a:rPr lang="en-US" b="1" dirty="0"/>
              <a:t>variable width</a:t>
            </a:r>
            <a:r>
              <a:rPr lang="en-US" dirty="0"/>
              <a:t> command specifies the column width for the display of variables in the Data Editor. </a:t>
            </a:r>
          </a:p>
          <a:p>
            <a:r>
              <a:rPr lang="en-US" dirty="0"/>
              <a:t>It has no effect on the format of the variable or the display of the variable or values in other windows or printed results.</a:t>
            </a:r>
          </a:p>
          <a:p>
            <a:endParaRPr lang="en-US" dirty="0"/>
          </a:p>
          <a:p>
            <a:pPr marL="0" indent="0">
              <a:buNone/>
            </a:pPr>
            <a:r>
              <a:rPr lang="en-US" dirty="0"/>
              <a:t>variable width cid id (5).</a:t>
            </a:r>
          </a:p>
        </p:txBody>
      </p:sp>
    </p:spTree>
    <p:extLst>
      <p:ext uri="{BB962C8B-B14F-4D97-AF65-F5344CB8AC3E}">
        <p14:creationId xmlns:p14="http://schemas.microsoft.com/office/powerpoint/2010/main" val="118476601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5AECF-27FD-4BE8-836E-D179DE7B0851}"/>
              </a:ext>
            </a:extLst>
          </p:cNvPr>
          <p:cNvSpPr>
            <a:spLocks noGrp="1"/>
          </p:cNvSpPr>
          <p:nvPr>
            <p:ph type="title"/>
          </p:nvPr>
        </p:nvSpPr>
        <p:spPr/>
        <p:txBody>
          <a:bodyPr/>
          <a:lstStyle/>
          <a:p>
            <a:r>
              <a:rPr lang="en-US" dirty="0"/>
              <a:t>Variable display: The formats command</a:t>
            </a:r>
          </a:p>
        </p:txBody>
      </p:sp>
      <p:sp>
        <p:nvSpPr>
          <p:cNvPr id="3" name="Content Placeholder 2">
            <a:extLst>
              <a:ext uri="{FF2B5EF4-FFF2-40B4-BE49-F238E27FC236}">
                <a16:creationId xmlns:a16="http://schemas.microsoft.com/office/drawing/2014/main" id="{23758070-9B89-4B23-9F4A-09A7C322AAAB}"/>
              </a:ext>
            </a:extLst>
          </p:cNvPr>
          <p:cNvSpPr>
            <a:spLocks noGrp="1"/>
          </p:cNvSpPr>
          <p:nvPr>
            <p:ph idx="1"/>
          </p:nvPr>
        </p:nvSpPr>
        <p:spPr/>
        <p:txBody>
          <a:bodyPr/>
          <a:lstStyle/>
          <a:p>
            <a:r>
              <a:rPr lang="en-US" dirty="0"/>
              <a:t>The </a:t>
            </a:r>
            <a:r>
              <a:rPr lang="en-US" b="1" dirty="0"/>
              <a:t>formats</a:t>
            </a:r>
            <a:r>
              <a:rPr lang="en-US" dirty="0"/>
              <a:t> command changes the format of numeric and string variables.</a:t>
            </a:r>
          </a:p>
          <a:p>
            <a:r>
              <a:rPr lang="en-US" dirty="0"/>
              <a:t>It does not affect the value of the variable; numeric variables may have more decimal values than displayed.</a:t>
            </a:r>
          </a:p>
          <a:p>
            <a:r>
              <a:rPr lang="en-US" dirty="0"/>
              <a:t>The default formats for both numeric and string variables can be modified with the </a:t>
            </a:r>
            <a:r>
              <a:rPr lang="en-US" b="1" dirty="0"/>
              <a:t>set format</a:t>
            </a:r>
            <a:r>
              <a:rPr lang="en-US" dirty="0"/>
              <a:t> and </a:t>
            </a:r>
            <a:r>
              <a:rPr lang="en-US" b="1" dirty="0"/>
              <a:t>set decimal</a:t>
            </a:r>
            <a:r>
              <a:rPr lang="en-US" dirty="0"/>
              <a:t> commands.</a:t>
            </a:r>
          </a:p>
          <a:p>
            <a:r>
              <a:rPr lang="en-US" dirty="0"/>
              <a:t>f, w, n, and e are followed by a number indicating the total width, decimal, and another number indicating the number of decimal places (see page 49).</a:t>
            </a:r>
          </a:p>
        </p:txBody>
      </p:sp>
    </p:spTree>
    <p:extLst>
      <p:ext uri="{BB962C8B-B14F-4D97-AF65-F5344CB8AC3E}">
        <p14:creationId xmlns:p14="http://schemas.microsoft.com/office/powerpoint/2010/main" val="294604659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1466-79F9-4059-88A1-94A96FA7DE2B}"/>
              </a:ext>
            </a:extLst>
          </p:cNvPr>
          <p:cNvSpPr>
            <a:spLocks noGrp="1"/>
          </p:cNvSpPr>
          <p:nvPr>
            <p:ph type="title"/>
          </p:nvPr>
        </p:nvSpPr>
        <p:spPr/>
        <p:txBody>
          <a:bodyPr/>
          <a:lstStyle/>
          <a:p>
            <a:r>
              <a:rPr lang="en-US" dirty="0"/>
              <a:t>Variable display: The formats command</a:t>
            </a:r>
          </a:p>
        </p:txBody>
      </p:sp>
      <p:sp>
        <p:nvSpPr>
          <p:cNvPr id="3" name="Content Placeholder 2">
            <a:extLst>
              <a:ext uri="{FF2B5EF4-FFF2-40B4-BE49-F238E27FC236}">
                <a16:creationId xmlns:a16="http://schemas.microsoft.com/office/drawing/2014/main" id="{46E1794C-9ED3-46C9-8FAB-B01DD1299901}"/>
              </a:ext>
            </a:extLst>
          </p:cNvPr>
          <p:cNvSpPr>
            <a:spLocks noGrp="1"/>
          </p:cNvSpPr>
          <p:nvPr>
            <p:ph idx="1"/>
          </p:nvPr>
        </p:nvSpPr>
        <p:spPr/>
        <p:txBody>
          <a:bodyPr>
            <a:normAutofit/>
          </a:bodyPr>
          <a:lstStyle/>
          <a:p>
            <a:r>
              <a:rPr lang="en-US" dirty="0"/>
              <a:t>There are dollar, comma, dot and </a:t>
            </a:r>
            <a:r>
              <a:rPr lang="en-US" dirty="0" err="1"/>
              <a:t>pct</a:t>
            </a:r>
            <a:r>
              <a:rPr lang="en-US"/>
              <a:t> formats.</a:t>
            </a:r>
          </a:p>
          <a:p>
            <a:r>
              <a:rPr lang="en-US"/>
              <a:t>dollar format:  $1,234.00.</a:t>
            </a:r>
          </a:p>
          <a:p>
            <a:r>
              <a:rPr lang="en-US"/>
              <a:t>comma format:  1,234.00.</a:t>
            </a:r>
          </a:p>
          <a:p>
            <a:r>
              <a:rPr lang="en-US"/>
              <a:t>dot format: 1.234,00.</a:t>
            </a:r>
          </a:p>
          <a:p>
            <a:r>
              <a:rPr lang="en-US"/>
              <a:t>percent format:  1234.00%.</a:t>
            </a:r>
          </a:p>
          <a:p>
            <a:r>
              <a:rPr lang="en-US" dirty="0"/>
              <a:t>There are other formats that were commonly used in the past (e.g., used </a:t>
            </a:r>
            <a:r>
              <a:rPr lang="en-US"/>
              <a:t>with COBOL and Fortran</a:t>
            </a:r>
            <a:r>
              <a:rPr lang="en-US" dirty="0"/>
              <a:t>), but we won't cover those here because they are so rarely used.</a:t>
            </a:r>
          </a:p>
        </p:txBody>
      </p:sp>
    </p:spTree>
    <p:extLst>
      <p:ext uri="{BB962C8B-B14F-4D97-AF65-F5344CB8AC3E}">
        <p14:creationId xmlns:p14="http://schemas.microsoft.com/office/powerpoint/2010/main" val="45032084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B5B97-1796-4382-B2A2-C3B87B8FD953}"/>
              </a:ext>
            </a:extLst>
          </p:cNvPr>
          <p:cNvSpPr>
            <a:spLocks noGrp="1"/>
          </p:cNvSpPr>
          <p:nvPr>
            <p:ph type="title"/>
          </p:nvPr>
        </p:nvSpPr>
        <p:spPr/>
        <p:txBody>
          <a:bodyPr/>
          <a:lstStyle/>
          <a:p>
            <a:r>
              <a:rPr lang="en-US" dirty="0"/>
              <a:t>Variable display: The formats command</a:t>
            </a:r>
          </a:p>
        </p:txBody>
      </p:sp>
      <p:sp>
        <p:nvSpPr>
          <p:cNvPr id="3" name="Content Placeholder 2">
            <a:extLst>
              <a:ext uri="{FF2B5EF4-FFF2-40B4-BE49-F238E27FC236}">
                <a16:creationId xmlns:a16="http://schemas.microsoft.com/office/drawing/2014/main" id="{47278717-9D2F-45ED-944D-37157CD32BE3}"/>
              </a:ext>
            </a:extLst>
          </p:cNvPr>
          <p:cNvSpPr>
            <a:spLocks noGrp="1"/>
          </p:cNvSpPr>
          <p:nvPr>
            <p:ph idx="1"/>
          </p:nvPr>
        </p:nvSpPr>
        <p:spPr/>
        <p:txBody>
          <a:bodyPr>
            <a:normAutofit lnSpcReduction="10000"/>
          </a:bodyPr>
          <a:lstStyle/>
          <a:p>
            <a:pPr marL="0" indent="0">
              <a:buNone/>
            </a:pPr>
            <a:r>
              <a:rPr lang="en-US" dirty="0"/>
              <a:t>formats write (f2.0).</a:t>
            </a:r>
          </a:p>
          <a:p>
            <a:pPr marL="0" indent="0">
              <a:buNone/>
            </a:pPr>
            <a:r>
              <a:rPr lang="en-US" dirty="0"/>
              <a:t>list var = write</a:t>
            </a:r>
          </a:p>
          <a:p>
            <a:pPr marL="0" indent="0">
              <a:buNone/>
            </a:pPr>
            <a:r>
              <a:rPr lang="en-US" dirty="0"/>
              <a:t>/cases = from 1 to 5.</a:t>
            </a:r>
          </a:p>
          <a:p>
            <a:pPr marL="0" indent="0">
              <a:buNone/>
            </a:pPr>
            <a:r>
              <a:rPr lang="en-US" dirty="0"/>
              <a:t>format write (f4.2).</a:t>
            </a:r>
          </a:p>
          <a:p>
            <a:pPr marL="0" indent="0">
              <a:buNone/>
            </a:pPr>
            <a:r>
              <a:rPr lang="en-US" dirty="0"/>
              <a:t>list var = write</a:t>
            </a:r>
          </a:p>
          <a:p>
            <a:pPr marL="0" indent="0">
              <a:buNone/>
            </a:pPr>
            <a:r>
              <a:rPr lang="en-US" dirty="0"/>
              <a:t>/cases = from 1 to 5.</a:t>
            </a:r>
          </a:p>
          <a:p>
            <a:pPr marL="0" indent="0">
              <a:buNone/>
            </a:pPr>
            <a:r>
              <a:rPr lang="en-US" dirty="0"/>
              <a:t>format write (f6.4).</a:t>
            </a:r>
          </a:p>
          <a:p>
            <a:pPr marL="0" indent="0">
              <a:buNone/>
            </a:pPr>
            <a:r>
              <a:rPr lang="en-US" dirty="0"/>
              <a:t>list var = write</a:t>
            </a:r>
          </a:p>
          <a:p>
            <a:pPr marL="0" indent="0">
              <a:buNone/>
            </a:pPr>
            <a:r>
              <a:rPr lang="en-US" dirty="0"/>
              <a:t>/cases = from 1 to 5.</a:t>
            </a:r>
          </a:p>
        </p:txBody>
      </p:sp>
    </p:spTree>
    <p:extLst>
      <p:ext uri="{BB962C8B-B14F-4D97-AF65-F5344CB8AC3E}">
        <p14:creationId xmlns:p14="http://schemas.microsoft.com/office/powerpoint/2010/main" val="261371280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5D837-D1AE-4501-B6DC-07234EFAF17B}"/>
              </a:ext>
            </a:extLst>
          </p:cNvPr>
          <p:cNvSpPr>
            <a:spLocks noGrp="1"/>
          </p:cNvSpPr>
          <p:nvPr>
            <p:ph type="title"/>
          </p:nvPr>
        </p:nvSpPr>
        <p:spPr/>
        <p:txBody>
          <a:bodyPr/>
          <a:lstStyle/>
          <a:p>
            <a:r>
              <a:rPr lang="en-US" dirty="0"/>
              <a:t>Missing values</a:t>
            </a:r>
          </a:p>
        </p:txBody>
      </p:sp>
      <p:sp>
        <p:nvSpPr>
          <p:cNvPr id="3" name="Content Placeholder 2">
            <a:extLst>
              <a:ext uri="{FF2B5EF4-FFF2-40B4-BE49-F238E27FC236}">
                <a16:creationId xmlns:a16="http://schemas.microsoft.com/office/drawing/2014/main" id="{4F0B848B-98E6-4F08-B6B3-0CE2A09DD6B7}"/>
              </a:ext>
            </a:extLst>
          </p:cNvPr>
          <p:cNvSpPr>
            <a:spLocks noGrp="1"/>
          </p:cNvSpPr>
          <p:nvPr>
            <p:ph idx="1"/>
          </p:nvPr>
        </p:nvSpPr>
        <p:spPr/>
        <p:txBody>
          <a:bodyPr/>
          <a:lstStyle/>
          <a:p>
            <a:r>
              <a:rPr lang="en-US" dirty="0"/>
              <a:t>There are two types of missing data for numeric variables:  system missing and user-defined missing.</a:t>
            </a:r>
          </a:p>
          <a:p>
            <a:r>
              <a:rPr lang="en-US" dirty="0"/>
              <a:t>System missing values are the lowest possible number in SPSS.</a:t>
            </a:r>
          </a:p>
          <a:p>
            <a:r>
              <a:rPr lang="en-US" dirty="0"/>
              <a:t>Many values can be defined as user-defined missing.</a:t>
            </a:r>
          </a:p>
          <a:p>
            <a:r>
              <a:rPr lang="en-US" dirty="0"/>
              <a:t>SPSS keywords such as </a:t>
            </a:r>
            <a:r>
              <a:rPr lang="en-US" b="1" dirty="0"/>
              <a:t>lo</a:t>
            </a:r>
            <a:r>
              <a:rPr lang="en-US" dirty="0"/>
              <a:t> (or </a:t>
            </a:r>
            <a:r>
              <a:rPr lang="en-US" b="1" dirty="0"/>
              <a:t>lowest</a:t>
            </a:r>
            <a:r>
              <a:rPr lang="en-US" dirty="0"/>
              <a:t>), </a:t>
            </a:r>
            <a:r>
              <a:rPr lang="en-US" b="1" dirty="0"/>
              <a:t>thru</a:t>
            </a:r>
            <a:r>
              <a:rPr lang="en-US" dirty="0"/>
              <a:t> and </a:t>
            </a:r>
            <a:r>
              <a:rPr lang="en-US" b="1" dirty="0"/>
              <a:t>hi</a:t>
            </a:r>
            <a:r>
              <a:rPr lang="en-US" dirty="0"/>
              <a:t> (or </a:t>
            </a:r>
            <a:r>
              <a:rPr lang="en-US" b="1" dirty="0"/>
              <a:t>highest</a:t>
            </a:r>
            <a:r>
              <a:rPr lang="en-US" dirty="0"/>
              <a:t>) may be used to specify user-defined missing values.</a:t>
            </a:r>
          </a:p>
          <a:p>
            <a:r>
              <a:rPr lang="en-US" dirty="0"/>
              <a:t>To remove missing values, leave the parentheses empty.</a:t>
            </a:r>
          </a:p>
          <a:p>
            <a:r>
              <a:rPr lang="en-US" dirty="0"/>
              <a:t>The SPSS keyword </a:t>
            </a:r>
            <a:r>
              <a:rPr lang="en-US" b="1" dirty="0"/>
              <a:t>all</a:t>
            </a:r>
            <a:r>
              <a:rPr lang="en-US" dirty="0"/>
              <a:t> may be used to set user-defined missing values for all variables in the active dataset.</a:t>
            </a:r>
          </a:p>
          <a:p>
            <a:endParaRPr lang="en-US" dirty="0"/>
          </a:p>
        </p:txBody>
      </p:sp>
    </p:spTree>
    <p:extLst>
      <p:ext uri="{BB962C8B-B14F-4D97-AF65-F5344CB8AC3E}">
        <p14:creationId xmlns:p14="http://schemas.microsoft.com/office/powerpoint/2010/main" val="19066025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3DDDE-B5EA-4FF2-9B2C-AA4E502E3A47}"/>
              </a:ext>
            </a:extLst>
          </p:cNvPr>
          <p:cNvSpPr>
            <a:spLocks noGrp="1"/>
          </p:cNvSpPr>
          <p:nvPr>
            <p:ph type="title"/>
          </p:nvPr>
        </p:nvSpPr>
        <p:spPr/>
        <p:txBody>
          <a:bodyPr/>
          <a:lstStyle/>
          <a:p>
            <a:r>
              <a:rPr lang="en-US" dirty="0"/>
              <a:t>Missing values: The missing values command</a:t>
            </a:r>
          </a:p>
        </p:txBody>
      </p:sp>
      <p:sp>
        <p:nvSpPr>
          <p:cNvPr id="3" name="Content Placeholder 2">
            <a:extLst>
              <a:ext uri="{FF2B5EF4-FFF2-40B4-BE49-F238E27FC236}">
                <a16:creationId xmlns:a16="http://schemas.microsoft.com/office/drawing/2014/main" id="{76E55A7C-D505-4333-8955-57614DEFE083}"/>
              </a:ext>
            </a:extLst>
          </p:cNvPr>
          <p:cNvSpPr>
            <a:spLocks noGrp="1"/>
          </p:cNvSpPr>
          <p:nvPr>
            <p:ph idx="1"/>
          </p:nvPr>
        </p:nvSpPr>
        <p:spPr/>
        <p:txBody>
          <a:bodyPr/>
          <a:lstStyle/>
          <a:p>
            <a:r>
              <a:rPr lang="en-US" dirty="0"/>
              <a:t>The </a:t>
            </a:r>
            <a:r>
              <a:rPr lang="en-US" b="1" dirty="0"/>
              <a:t>missing values</a:t>
            </a:r>
            <a:r>
              <a:rPr lang="en-US" dirty="0"/>
              <a:t> command assigns user-defined missing values to variables in the active dataset.</a:t>
            </a:r>
          </a:p>
          <a:p>
            <a:r>
              <a:rPr lang="en-US" dirty="0"/>
              <a:t>The </a:t>
            </a:r>
            <a:r>
              <a:rPr lang="en-US" b="1" dirty="0"/>
              <a:t>missing values</a:t>
            </a:r>
            <a:r>
              <a:rPr lang="en-US" dirty="0"/>
              <a:t> command can be used with both numeric and string variables.</a:t>
            </a:r>
          </a:p>
          <a:p>
            <a:r>
              <a:rPr lang="en-US" dirty="0"/>
              <a:t>Up to three discrete values, or two ranges and one discrete value may be assigned to a variable.</a:t>
            </a:r>
          </a:p>
          <a:p>
            <a:r>
              <a:rPr lang="en-US" dirty="0"/>
              <a:t>To remove user-defined missing values from a variable, issue the </a:t>
            </a:r>
            <a:r>
              <a:rPr lang="en-US" b="1" dirty="0"/>
              <a:t>missing values</a:t>
            </a:r>
            <a:r>
              <a:rPr lang="en-US" dirty="0"/>
              <a:t> command with the parentheses empty.</a:t>
            </a:r>
          </a:p>
          <a:p>
            <a:endParaRPr lang="en-US" dirty="0"/>
          </a:p>
        </p:txBody>
      </p:sp>
    </p:spTree>
    <p:extLst>
      <p:ext uri="{BB962C8B-B14F-4D97-AF65-F5344CB8AC3E}">
        <p14:creationId xmlns:p14="http://schemas.microsoft.com/office/powerpoint/2010/main" val="272460078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BB09E-D37F-4CD7-9CB5-5A1E4AE1A44B}"/>
              </a:ext>
            </a:extLst>
          </p:cNvPr>
          <p:cNvSpPr>
            <a:spLocks noGrp="1"/>
          </p:cNvSpPr>
          <p:nvPr>
            <p:ph type="title"/>
          </p:nvPr>
        </p:nvSpPr>
        <p:spPr/>
        <p:txBody>
          <a:bodyPr/>
          <a:lstStyle/>
          <a:p>
            <a:r>
              <a:rPr lang="en-US" dirty="0"/>
              <a:t>Missing values: The missing values command</a:t>
            </a:r>
          </a:p>
        </p:txBody>
      </p:sp>
      <p:sp>
        <p:nvSpPr>
          <p:cNvPr id="3" name="Content Placeholder 2">
            <a:extLst>
              <a:ext uri="{FF2B5EF4-FFF2-40B4-BE49-F238E27FC236}">
                <a16:creationId xmlns:a16="http://schemas.microsoft.com/office/drawing/2014/main" id="{EBFD51CE-7466-4B01-ACED-21C0524BFD67}"/>
              </a:ext>
            </a:extLst>
          </p:cNvPr>
          <p:cNvSpPr>
            <a:spLocks noGrp="1"/>
          </p:cNvSpPr>
          <p:nvPr>
            <p:ph idx="1"/>
          </p:nvPr>
        </p:nvSpPr>
        <p:spPr/>
        <p:txBody>
          <a:bodyPr>
            <a:normAutofit lnSpcReduction="10000"/>
          </a:bodyPr>
          <a:lstStyle/>
          <a:p>
            <a:pPr marL="0" indent="0">
              <a:buNone/>
            </a:pPr>
            <a:r>
              <a:rPr lang="en-US" dirty="0"/>
              <a:t>dataset activate modex.</a:t>
            </a:r>
          </a:p>
          <a:p>
            <a:pPr marL="0" indent="0">
              <a:buNone/>
            </a:pPr>
            <a:r>
              <a:rPr lang="en-US" dirty="0"/>
              <a:t>missing values v1num (0) v2num v3num (-99) v2 ("fg").</a:t>
            </a:r>
          </a:p>
          <a:p>
            <a:pPr marL="0" indent="0">
              <a:buNone/>
            </a:pPr>
            <a:r>
              <a:rPr lang="en-US" dirty="0"/>
              <a:t>display </a:t>
            </a:r>
            <a:r>
              <a:rPr lang="en-US"/>
              <a:t>dictionary.</a:t>
            </a:r>
          </a:p>
          <a:p>
            <a:pPr marL="0" indent="0">
              <a:buNone/>
            </a:pPr>
            <a:endParaRPr lang="en-US" dirty="0"/>
          </a:p>
          <a:p>
            <a:r>
              <a:rPr lang="en-US"/>
              <a:t>Removing the user-defined missing value from </a:t>
            </a:r>
            <a:r>
              <a:rPr lang="en-US" b="1"/>
              <a:t>v1num</a:t>
            </a:r>
            <a:r>
              <a:rPr lang="en-US"/>
              <a:t> and changing</a:t>
            </a:r>
          </a:p>
          <a:p>
            <a:pPr marL="0" indent="0">
              <a:buNone/>
            </a:pPr>
            <a:r>
              <a:rPr lang="en-US"/>
              <a:t> the user-defined missing  values for </a:t>
            </a:r>
            <a:r>
              <a:rPr lang="en-US" b="1"/>
              <a:t>v2num</a:t>
            </a:r>
            <a:r>
              <a:rPr lang="en-US"/>
              <a:t> and </a:t>
            </a:r>
            <a:r>
              <a:rPr lang="en-US" b="1"/>
              <a:t>v3num</a:t>
            </a:r>
            <a:r>
              <a:rPr lang="en-US"/>
              <a:t>.</a:t>
            </a:r>
            <a:endParaRPr lang="en-US" dirty="0"/>
          </a:p>
          <a:p>
            <a:pPr marL="0" indent="0">
              <a:buNone/>
            </a:pPr>
            <a:endParaRPr lang="pt-BR"/>
          </a:p>
          <a:p>
            <a:pPr marL="0" indent="0">
              <a:buNone/>
            </a:pPr>
            <a:r>
              <a:rPr lang="pt-BR"/>
              <a:t>missing values v1num () v2num v3num (lo thru 2).</a:t>
            </a:r>
          </a:p>
          <a:p>
            <a:pPr marL="0" indent="0">
              <a:buNone/>
            </a:pPr>
            <a:r>
              <a:rPr lang="pt-BR"/>
              <a:t>display dictionary.</a:t>
            </a:r>
            <a:endParaRPr lang="en-US" dirty="0"/>
          </a:p>
        </p:txBody>
      </p:sp>
    </p:spTree>
    <p:extLst>
      <p:ext uri="{BB962C8B-B14F-4D97-AF65-F5344CB8AC3E}">
        <p14:creationId xmlns:p14="http://schemas.microsoft.com/office/powerpoint/2010/main" val="176524919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51122-B13D-4054-9F1D-352379991724}"/>
              </a:ext>
            </a:extLst>
          </p:cNvPr>
          <p:cNvSpPr>
            <a:spLocks noGrp="1"/>
          </p:cNvSpPr>
          <p:nvPr>
            <p:ph type="title"/>
          </p:nvPr>
        </p:nvSpPr>
        <p:spPr/>
        <p:txBody>
          <a:bodyPr/>
          <a:lstStyle/>
          <a:p>
            <a:r>
              <a:rPr lang="en-US" dirty="0"/>
              <a:t>Missing values:  Missing values functions</a:t>
            </a:r>
          </a:p>
        </p:txBody>
      </p:sp>
      <p:sp>
        <p:nvSpPr>
          <p:cNvPr id="3" name="Content Placeholder 2">
            <a:extLst>
              <a:ext uri="{FF2B5EF4-FFF2-40B4-BE49-F238E27FC236}">
                <a16:creationId xmlns:a16="http://schemas.microsoft.com/office/drawing/2014/main" id="{07CFD20B-257B-4C4D-8EC8-AC3DB4774968}"/>
              </a:ext>
            </a:extLst>
          </p:cNvPr>
          <p:cNvSpPr>
            <a:spLocks noGrp="1"/>
          </p:cNvSpPr>
          <p:nvPr>
            <p:ph idx="1"/>
          </p:nvPr>
        </p:nvSpPr>
        <p:spPr/>
        <p:txBody>
          <a:bodyPr>
            <a:normAutofit/>
          </a:bodyPr>
          <a:lstStyle/>
          <a:p>
            <a:r>
              <a:rPr lang="en-US" dirty="0"/>
              <a:t>The </a:t>
            </a:r>
            <a:r>
              <a:rPr lang="en-US" b="1" dirty="0"/>
              <a:t>missing</a:t>
            </a:r>
            <a:r>
              <a:rPr lang="en-US" dirty="0"/>
              <a:t> function returns a 1 if the value is either user-defined or system missing.</a:t>
            </a:r>
          </a:p>
          <a:p>
            <a:r>
              <a:rPr lang="en-US" dirty="0"/>
              <a:t>The </a:t>
            </a:r>
            <a:r>
              <a:rPr lang="en-US" b="1" dirty="0"/>
              <a:t>sysmis</a:t>
            </a:r>
            <a:r>
              <a:rPr lang="en-US" dirty="0"/>
              <a:t> function returns a 1 if the value is system missing.</a:t>
            </a:r>
          </a:p>
          <a:p>
            <a:r>
              <a:rPr lang="en-US" dirty="0"/>
              <a:t>The </a:t>
            </a:r>
            <a:r>
              <a:rPr lang="en-US" b="1" dirty="0"/>
              <a:t>nmiss</a:t>
            </a:r>
            <a:r>
              <a:rPr lang="en-US" dirty="0"/>
              <a:t> function returns a count of the number of arguments that have either user-defined or system missing values.  The argument(s) should be one or more variables in the active dataset.</a:t>
            </a:r>
          </a:p>
          <a:p>
            <a:r>
              <a:rPr lang="en-US" dirty="0"/>
              <a:t>The </a:t>
            </a:r>
            <a:r>
              <a:rPr lang="en-US" b="1"/>
              <a:t>nvalid</a:t>
            </a:r>
            <a:r>
              <a:rPr lang="en-US"/>
              <a:t> function returns a count of the number of arguments that have valid, non-missing values.  </a:t>
            </a:r>
            <a:r>
              <a:rPr lang="en-US" dirty="0"/>
              <a:t>The argument(s) should be one or more variables in the active dataset.</a:t>
            </a:r>
          </a:p>
        </p:txBody>
      </p:sp>
    </p:spTree>
    <p:extLst>
      <p:ext uri="{BB962C8B-B14F-4D97-AF65-F5344CB8AC3E}">
        <p14:creationId xmlns:p14="http://schemas.microsoft.com/office/powerpoint/2010/main" val="134673940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26B48-702D-4936-95F5-7DE9D4DC8F5A}"/>
              </a:ext>
            </a:extLst>
          </p:cNvPr>
          <p:cNvSpPr>
            <a:spLocks noGrp="1"/>
          </p:cNvSpPr>
          <p:nvPr>
            <p:ph type="title"/>
          </p:nvPr>
        </p:nvSpPr>
        <p:spPr/>
        <p:txBody>
          <a:bodyPr/>
          <a:lstStyle/>
          <a:p>
            <a:r>
              <a:rPr lang="en-US" dirty="0"/>
              <a:t>Missing values:  Missing values functions</a:t>
            </a:r>
          </a:p>
        </p:txBody>
      </p:sp>
      <p:sp>
        <p:nvSpPr>
          <p:cNvPr id="3" name="Content Placeholder 2">
            <a:extLst>
              <a:ext uri="{FF2B5EF4-FFF2-40B4-BE49-F238E27FC236}">
                <a16:creationId xmlns:a16="http://schemas.microsoft.com/office/drawing/2014/main" id="{BB3901C8-95C2-4409-86A4-D81E3765B4A4}"/>
              </a:ext>
            </a:extLst>
          </p:cNvPr>
          <p:cNvSpPr>
            <a:spLocks noGrp="1"/>
          </p:cNvSpPr>
          <p:nvPr>
            <p:ph idx="1"/>
          </p:nvPr>
        </p:nvSpPr>
        <p:spPr/>
        <p:txBody>
          <a:bodyPr>
            <a:normAutofit fontScale="85000" lnSpcReduction="20000"/>
          </a:bodyPr>
          <a:lstStyle/>
          <a:p>
            <a:r>
              <a:rPr lang="en-US" dirty="0"/>
              <a:t>Create a little example dataset.</a:t>
            </a:r>
          </a:p>
          <a:p>
            <a:pPr marL="0" indent="0">
              <a:buNone/>
            </a:pPr>
            <a:r>
              <a:rPr lang="en-US" dirty="0"/>
              <a:t>data list list</a:t>
            </a:r>
          </a:p>
          <a:p>
            <a:pPr marL="0" indent="0">
              <a:buNone/>
            </a:pPr>
            <a:r>
              <a:rPr lang="en-US" dirty="0"/>
              <a:t>/id (f2.0) v1 (f2.0) v2 (f2.0) stringvar1 (a5).</a:t>
            </a:r>
          </a:p>
          <a:p>
            <a:pPr marL="0" indent="0">
              <a:buNone/>
            </a:pPr>
            <a:r>
              <a:rPr lang="en-US" dirty="0"/>
              <a:t>begin data.</a:t>
            </a:r>
          </a:p>
          <a:p>
            <a:pPr marL="0" indent="0">
              <a:buNone/>
            </a:pPr>
            <a:r>
              <a:rPr lang="en-US" dirty="0"/>
              <a:t>12 63  80     abcde</a:t>
            </a:r>
          </a:p>
          <a:p>
            <a:pPr marL="0" indent="0">
              <a:buNone/>
            </a:pPr>
            <a:r>
              <a:rPr lang="en-US" dirty="0"/>
              <a:t>16 98  .       </a:t>
            </a:r>
          </a:p>
          <a:p>
            <a:pPr marL="0" indent="0">
              <a:buNone/>
            </a:pPr>
            <a:r>
              <a:rPr lang="en-US" dirty="0"/>
              <a:t>22 .      55      fdsaq</a:t>
            </a:r>
          </a:p>
          <a:p>
            <a:pPr marL="0" indent="0">
              <a:buNone/>
            </a:pPr>
            <a:r>
              <a:rPr lang="en-US" dirty="0"/>
              <a:t>55 .      .      poiuy</a:t>
            </a:r>
          </a:p>
          <a:p>
            <a:pPr marL="0" indent="0">
              <a:buNone/>
            </a:pPr>
            <a:r>
              <a:rPr lang="en-US" dirty="0"/>
              <a:t>79 33    12     nhytg      </a:t>
            </a:r>
          </a:p>
          <a:p>
            <a:pPr marL="0" indent="0">
              <a:buNone/>
            </a:pPr>
            <a:r>
              <a:rPr lang="en-US" dirty="0"/>
              <a:t>end data.</a:t>
            </a:r>
          </a:p>
          <a:p>
            <a:pPr marL="0" indent="0">
              <a:buNone/>
            </a:pPr>
            <a:r>
              <a:rPr lang="en-US" dirty="0"/>
              <a:t>list.</a:t>
            </a:r>
          </a:p>
        </p:txBody>
      </p:sp>
    </p:spTree>
    <p:extLst>
      <p:ext uri="{BB962C8B-B14F-4D97-AF65-F5344CB8AC3E}">
        <p14:creationId xmlns:p14="http://schemas.microsoft.com/office/powerpoint/2010/main" val="241259400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C5627-73CD-4AA3-8B68-10EA6E891AED}"/>
              </a:ext>
            </a:extLst>
          </p:cNvPr>
          <p:cNvSpPr>
            <a:spLocks noGrp="1"/>
          </p:cNvSpPr>
          <p:nvPr>
            <p:ph type="title"/>
          </p:nvPr>
        </p:nvSpPr>
        <p:spPr/>
        <p:txBody>
          <a:bodyPr/>
          <a:lstStyle/>
          <a:p>
            <a:r>
              <a:rPr lang="en-US" dirty="0"/>
              <a:t>Missing values:  Missing values functions</a:t>
            </a:r>
          </a:p>
        </p:txBody>
      </p:sp>
      <p:sp>
        <p:nvSpPr>
          <p:cNvPr id="3" name="Content Placeholder 2">
            <a:extLst>
              <a:ext uri="{FF2B5EF4-FFF2-40B4-BE49-F238E27FC236}">
                <a16:creationId xmlns:a16="http://schemas.microsoft.com/office/drawing/2014/main" id="{B96C30B3-1F39-416B-B641-BBDBC719653A}"/>
              </a:ext>
            </a:extLst>
          </p:cNvPr>
          <p:cNvSpPr>
            <a:spLocks noGrp="1"/>
          </p:cNvSpPr>
          <p:nvPr>
            <p:ph idx="1"/>
          </p:nvPr>
        </p:nvSpPr>
        <p:spPr/>
        <p:txBody>
          <a:bodyPr>
            <a:normAutofit fontScale="92500" lnSpcReduction="20000"/>
          </a:bodyPr>
          <a:lstStyle/>
          <a:p>
            <a:pPr marL="0" indent="0">
              <a:buNone/>
            </a:pPr>
            <a:r>
              <a:rPr lang="en-US" dirty="0"/>
              <a:t>* returns a 1 if the value is either user-defined or system missing.</a:t>
            </a:r>
          </a:p>
          <a:p>
            <a:pPr marL="0" indent="0">
              <a:buNone/>
            </a:pPr>
            <a:r>
              <a:rPr lang="en-US" dirty="0"/>
              <a:t>compute v1miss = missing(v1).</a:t>
            </a:r>
          </a:p>
          <a:p>
            <a:pPr marL="0" indent="0">
              <a:buNone/>
            </a:pPr>
            <a:r>
              <a:rPr lang="en-US" dirty="0"/>
              <a:t>* returns a 1 if the value is system missing.</a:t>
            </a:r>
          </a:p>
          <a:p>
            <a:pPr marL="0" indent="0">
              <a:buNone/>
            </a:pPr>
            <a:r>
              <a:rPr lang="en-US" dirty="0"/>
              <a:t>compute v1sysmis = sysmis(v1).</a:t>
            </a:r>
          </a:p>
          <a:p>
            <a:pPr marL="0" indent="0">
              <a:buNone/>
            </a:pPr>
            <a:r>
              <a:rPr lang="en-US" dirty="0"/>
              <a:t>* returns a count of the number of arguments that have either user-defined or system missing values.</a:t>
            </a:r>
          </a:p>
          <a:p>
            <a:pPr marL="0" indent="0">
              <a:buNone/>
            </a:pPr>
            <a:r>
              <a:rPr lang="en-US" dirty="0"/>
              <a:t>compute v1mniss = nmiss(v1).</a:t>
            </a:r>
          </a:p>
          <a:p>
            <a:pPr marL="0" indent="0">
              <a:buNone/>
            </a:pPr>
            <a:r>
              <a:rPr lang="en-US" dirty="0"/>
              <a:t>* returns a count of the number of arguments that have valid, non-missing values.</a:t>
            </a:r>
          </a:p>
          <a:p>
            <a:pPr marL="0" indent="0">
              <a:buNone/>
            </a:pPr>
            <a:r>
              <a:rPr lang="en-US" dirty="0"/>
              <a:t>compute v1nvld = nvalid(v1).</a:t>
            </a:r>
          </a:p>
          <a:p>
            <a:pPr marL="0" indent="0">
              <a:buNone/>
            </a:pPr>
            <a:r>
              <a:rPr lang="en-US" dirty="0"/>
              <a:t>list.</a:t>
            </a:r>
          </a:p>
        </p:txBody>
      </p:sp>
    </p:spTree>
    <p:extLst>
      <p:ext uri="{BB962C8B-B14F-4D97-AF65-F5344CB8AC3E}">
        <p14:creationId xmlns:p14="http://schemas.microsoft.com/office/powerpoint/2010/main" val="2745466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0BB4E-04C6-4A1E-BFF8-B3D648B087C5}"/>
              </a:ext>
            </a:extLst>
          </p:cNvPr>
          <p:cNvSpPr>
            <a:spLocks noGrp="1"/>
          </p:cNvSpPr>
          <p:nvPr>
            <p:ph type="title"/>
          </p:nvPr>
        </p:nvSpPr>
        <p:spPr/>
        <p:txBody>
          <a:bodyPr/>
          <a:lstStyle/>
          <a:p>
            <a:r>
              <a:rPr lang="en-US" dirty="0"/>
              <a:t>Getting data into SPSS:  The get data command</a:t>
            </a:r>
          </a:p>
        </p:txBody>
      </p:sp>
      <p:sp>
        <p:nvSpPr>
          <p:cNvPr id="3" name="Content Placeholder 2">
            <a:extLst>
              <a:ext uri="{FF2B5EF4-FFF2-40B4-BE49-F238E27FC236}">
                <a16:creationId xmlns:a16="http://schemas.microsoft.com/office/drawing/2014/main" id="{46B05039-7383-460D-B24A-A8B5506ABB6F}"/>
              </a:ext>
            </a:extLst>
          </p:cNvPr>
          <p:cNvSpPr>
            <a:spLocks noGrp="1"/>
          </p:cNvSpPr>
          <p:nvPr>
            <p:ph idx="1"/>
          </p:nvPr>
        </p:nvSpPr>
        <p:spPr/>
        <p:txBody>
          <a:bodyPr/>
          <a:lstStyle/>
          <a:p>
            <a:pPr marL="0" indent="0">
              <a:buNone/>
            </a:pPr>
            <a:r>
              <a:rPr lang="en-US" dirty="0"/>
              <a:t>get data</a:t>
            </a:r>
          </a:p>
          <a:p>
            <a:pPr marL="0" indent="0">
              <a:buNone/>
            </a:pPr>
            <a:r>
              <a:rPr lang="en-US" dirty="0"/>
              <a:t>    /type = xlsx</a:t>
            </a:r>
          </a:p>
          <a:p>
            <a:pPr marL="0" indent="0">
              <a:buNone/>
            </a:pPr>
            <a:r>
              <a:rPr lang="en-US" dirty="0"/>
              <a:t>    /file = "D:\data\seminars\SPSS_syntax_2022\hsbdemo_excel.xlsx"</a:t>
            </a:r>
          </a:p>
          <a:p>
            <a:pPr marL="0" indent="0">
              <a:buNone/>
            </a:pPr>
            <a:r>
              <a:rPr lang="en-US" dirty="0"/>
              <a:t>    /sheet = name "hsbdemo"</a:t>
            </a:r>
          </a:p>
          <a:p>
            <a:pPr marL="0" indent="0">
              <a:buNone/>
            </a:pPr>
            <a:r>
              <a:rPr lang="en-US" dirty="0"/>
              <a:t>    /readnames = on</a:t>
            </a:r>
          </a:p>
          <a:p>
            <a:pPr marL="0" indent="0">
              <a:buNone/>
            </a:pPr>
            <a:r>
              <a:rPr lang="en-US" dirty="0"/>
              <a:t>    /assumedstrwidth = 500</a:t>
            </a:r>
          </a:p>
          <a:p>
            <a:pPr marL="0" indent="0">
              <a:buNone/>
            </a:pPr>
            <a:r>
              <a:rPr lang="en-US" dirty="0"/>
              <a:t>    /hidden ignore = no.</a:t>
            </a:r>
          </a:p>
          <a:p>
            <a:pPr marL="0" indent="0">
              <a:buNone/>
            </a:pPr>
            <a:r>
              <a:rPr lang="en-US" dirty="0"/>
              <a:t>dataset name excel.</a:t>
            </a:r>
          </a:p>
        </p:txBody>
      </p:sp>
    </p:spTree>
    <p:extLst>
      <p:ext uri="{BB962C8B-B14F-4D97-AF65-F5344CB8AC3E}">
        <p14:creationId xmlns:p14="http://schemas.microsoft.com/office/powerpoint/2010/main" val="323312643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544C93-CB8B-413D-8284-A6C54CCD0664}"/>
              </a:ext>
            </a:extLst>
          </p:cNvPr>
          <p:cNvSpPr>
            <a:spLocks noGrp="1"/>
          </p:cNvSpPr>
          <p:nvPr>
            <p:ph type="title"/>
          </p:nvPr>
        </p:nvSpPr>
        <p:spPr/>
        <p:txBody>
          <a:bodyPr/>
          <a:lstStyle/>
          <a:p>
            <a:r>
              <a:rPr lang="en-US"/>
              <a:t>Missing values:  Missing values functions</a:t>
            </a:r>
          </a:p>
        </p:txBody>
      </p:sp>
      <p:sp>
        <p:nvSpPr>
          <p:cNvPr id="3" name="Content Placeholder 2">
            <a:extLst>
              <a:ext uri="{FF2B5EF4-FFF2-40B4-BE49-F238E27FC236}">
                <a16:creationId xmlns:a16="http://schemas.microsoft.com/office/drawing/2014/main" id="{39E6A9F0-230C-43B0-A4C9-FEA7B4D5D5D2}"/>
              </a:ext>
            </a:extLst>
          </p:cNvPr>
          <p:cNvSpPr>
            <a:spLocks noGrp="1"/>
          </p:cNvSpPr>
          <p:nvPr>
            <p:ph idx="1"/>
          </p:nvPr>
        </p:nvSpPr>
        <p:spPr/>
        <p:txBody>
          <a:bodyPr/>
          <a:lstStyle/>
          <a:p>
            <a:pPr marL="0" indent="0">
              <a:buNone/>
            </a:pPr>
            <a:r>
              <a:rPr lang="en-US"/>
              <a:t>compute sv1miss = missing(stringvar1).</a:t>
            </a:r>
          </a:p>
          <a:p>
            <a:pPr marL="0" indent="0">
              <a:buNone/>
            </a:pPr>
            <a:r>
              <a:rPr lang="en-US"/>
              <a:t>list.</a:t>
            </a:r>
          </a:p>
          <a:p>
            <a:pPr marL="0" indent="0">
              <a:buNone/>
            </a:pPr>
            <a:endParaRPr lang="en-US"/>
          </a:p>
          <a:p>
            <a:r>
              <a:rPr lang="en-US"/>
              <a:t>Notice the difference between this output and the previous output.</a:t>
            </a:r>
          </a:p>
          <a:p>
            <a:pPr marL="0" indent="0">
              <a:buNone/>
            </a:pPr>
            <a:endParaRPr lang="en-US"/>
          </a:p>
          <a:p>
            <a:pPr marL="0" indent="0">
              <a:buNone/>
            </a:pPr>
            <a:r>
              <a:rPr lang="en-US"/>
              <a:t>missing values stringvar1 (" ").</a:t>
            </a:r>
          </a:p>
          <a:p>
            <a:pPr marL="0" indent="0">
              <a:buNone/>
            </a:pPr>
            <a:r>
              <a:rPr lang="en-US"/>
              <a:t>compute sv1miss1 = missing(stringvar1).</a:t>
            </a:r>
          </a:p>
          <a:p>
            <a:pPr marL="0" indent="0">
              <a:buNone/>
            </a:pPr>
            <a:r>
              <a:rPr lang="en-US"/>
              <a:t>list.</a:t>
            </a:r>
          </a:p>
        </p:txBody>
      </p:sp>
    </p:spTree>
    <p:extLst>
      <p:ext uri="{BB962C8B-B14F-4D97-AF65-F5344CB8AC3E}">
        <p14:creationId xmlns:p14="http://schemas.microsoft.com/office/powerpoint/2010/main" val="387857084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33940-8167-4CDD-B9A5-71BFB97636F2}"/>
              </a:ext>
            </a:extLst>
          </p:cNvPr>
          <p:cNvSpPr>
            <a:spLocks noGrp="1"/>
          </p:cNvSpPr>
          <p:nvPr>
            <p:ph type="title"/>
          </p:nvPr>
        </p:nvSpPr>
        <p:spPr/>
        <p:txBody>
          <a:bodyPr/>
          <a:lstStyle/>
          <a:p>
            <a:pPr algn="ctr"/>
            <a:r>
              <a:rPr lang="en-US" dirty="0"/>
              <a:t>Missing values</a:t>
            </a:r>
            <a:r>
              <a:rPr lang="en-US"/>
              <a:t>:  </a:t>
            </a:r>
            <a:br>
              <a:rPr lang="en-US"/>
            </a:br>
            <a:r>
              <a:rPr lang="en-US"/>
              <a:t>Missing </a:t>
            </a:r>
            <a:r>
              <a:rPr lang="en-US" dirty="0"/>
              <a:t>values functions with “and” and “or”</a:t>
            </a:r>
          </a:p>
        </p:txBody>
      </p:sp>
      <p:sp>
        <p:nvSpPr>
          <p:cNvPr id="3" name="Content Placeholder 2">
            <a:extLst>
              <a:ext uri="{FF2B5EF4-FFF2-40B4-BE49-F238E27FC236}">
                <a16:creationId xmlns:a16="http://schemas.microsoft.com/office/drawing/2014/main" id="{4AE207DD-C28F-44F4-B378-E50D0EF4C60E}"/>
              </a:ext>
            </a:extLst>
          </p:cNvPr>
          <p:cNvSpPr>
            <a:spLocks noGrp="1"/>
          </p:cNvSpPr>
          <p:nvPr>
            <p:ph idx="1"/>
          </p:nvPr>
        </p:nvSpPr>
        <p:spPr/>
        <p:txBody>
          <a:bodyPr>
            <a:normAutofit lnSpcReduction="10000"/>
          </a:bodyPr>
          <a:lstStyle/>
          <a:p>
            <a:r>
              <a:rPr lang="en-US" dirty="0"/>
              <a:t>When two relations are joined with the AND operator, the logical expression can never be true if one of the relations is indeterminate. The expression can, however, be false.</a:t>
            </a:r>
          </a:p>
          <a:p>
            <a:r>
              <a:rPr lang="en-US" dirty="0"/>
              <a:t>When two relations are joined with the OR operator, the logical expression can never be false if one relation returns missing. The expression, however, can be </a:t>
            </a:r>
            <a:r>
              <a:rPr lang="en-US"/>
              <a:t>true.</a:t>
            </a:r>
          </a:p>
          <a:p>
            <a:pPr marL="0" indent="0">
              <a:buNone/>
            </a:pPr>
            <a:endParaRPr lang="en-US"/>
          </a:p>
          <a:p>
            <a:pPr marL="0" indent="0">
              <a:buNone/>
            </a:pPr>
            <a:r>
              <a:rPr lang="en-US"/>
              <a:t>if missing(v1) and missing(v2) v1v2missand =1.</a:t>
            </a:r>
          </a:p>
          <a:p>
            <a:pPr marL="0" indent="0">
              <a:buNone/>
            </a:pPr>
            <a:r>
              <a:rPr lang="en-US"/>
              <a:t>if missing(v1) or missing(v2) v1v2missor = 2.</a:t>
            </a:r>
          </a:p>
          <a:p>
            <a:pPr marL="0" indent="0">
              <a:buNone/>
            </a:pPr>
            <a:r>
              <a:rPr lang="en-US"/>
              <a:t>list.</a:t>
            </a:r>
            <a:endParaRPr lang="en-US" dirty="0"/>
          </a:p>
        </p:txBody>
      </p:sp>
    </p:spTree>
    <p:extLst>
      <p:ext uri="{BB962C8B-B14F-4D97-AF65-F5344CB8AC3E}">
        <p14:creationId xmlns:p14="http://schemas.microsoft.com/office/powerpoint/2010/main" val="9012914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07D1-FAEE-4998-AC99-0F9F7FCA6A7F}"/>
              </a:ext>
            </a:extLst>
          </p:cNvPr>
          <p:cNvSpPr>
            <a:spLocks noGrp="1"/>
          </p:cNvSpPr>
          <p:nvPr>
            <p:ph type="title"/>
          </p:nvPr>
        </p:nvSpPr>
        <p:spPr/>
        <p:txBody>
          <a:bodyPr/>
          <a:lstStyle/>
          <a:p>
            <a:r>
              <a:rPr lang="en-US" dirty="0"/>
              <a:t>Saving data: The cd command</a:t>
            </a:r>
          </a:p>
        </p:txBody>
      </p:sp>
      <p:sp>
        <p:nvSpPr>
          <p:cNvPr id="3" name="Content Placeholder 2">
            <a:extLst>
              <a:ext uri="{FF2B5EF4-FFF2-40B4-BE49-F238E27FC236}">
                <a16:creationId xmlns:a16="http://schemas.microsoft.com/office/drawing/2014/main" id="{6D14F366-6C8E-4C73-AFF0-703844C37839}"/>
              </a:ext>
            </a:extLst>
          </p:cNvPr>
          <p:cNvSpPr>
            <a:spLocks noGrp="1"/>
          </p:cNvSpPr>
          <p:nvPr>
            <p:ph idx="1"/>
          </p:nvPr>
        </p:nvSpPr>
        <p:spPr/>
        <p:txBody>
          <a:bodyPr/>
          <a:lstStyle/>
          <a:p>
            <a:r>
              <a:rPr lang="en-US" dirty="0"/>
              <a:t>The </a:t>
            </a:r>
            <a:r>
              <a:rPr lang="en-US" b="1" dirty="0"/>
              <a:t>cd</a:t>
            </a:r>
            <a:r>
              <a:rPr lang="en-US" dirty="0"/>
              <a:t> command changes the working directory.</a:t>
            </a:r>
          </a:p>
          <a:p>
            <a:endParaRPr lang="en-US" dirty="0"/>
          </a:p>
          <a:p>
            <a:pPr marL="0" indent="0">
              <a:buNone/>
            </a:pPr>
            <a:r>
              <a:rPr lang="nn-NO"/>
              <a:t>cd "D:\data\seminars\SPSS_syntax_2022".</a:t>
            </a:r>
            <a:endParaRPr lang="en-US" dirty="0"/>
          </a:p>
        </p:txBody>
      </p:sp>
    </p:spTree>
    <p:extLst>
      <p:ext uri="{BB962C8B-B14F-4D97-AF65-F5344CB8AC3E}">
        <p14:creationId xmlns:p14="http://schemas.microsoft.com/office/powerpoint/2010/main" val="171821047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36A87-327F-4C84-AE8D-2900C32E5ACC}"/>
              </a:ext>
            </a:extLst>
          </p:cNvPr>
          <p:cNvSpPr>
            <a:spLocks noGrp="1"/>
          </p:cNvSpPr>
          <p:nvPr>
            <p:ph type="title"/>
          </p:nvPr>
        </p:nvSpPr>
        <p:spPr/>
        <p:txBody>
          <a:bodyPr/>
          <a:lstStyle/>
          <a:p>
            <a:r>
              <a:rPr lang="en-US" dirty="0"/>
              <a:t>Saving data: The save command</a:t>
            </a:r>
          </a:p>
        </p:txBody>
      </p:sp>
      <p:sp>
        <p:nvSpPr>
          <p:cNvPr id="3" name="Content Placeholder 2">
            <a:extLst>
              <a:ext uri="{FF2B5EF4-FFF2-40B4-BE49-F238E27FC236}">
                <a16:creationId xmlns:a16="http://schemas.microsoft.com/office/drawing/2014/main" id="{D4327C6C-6E25-4747-8E0D-E11A6EF9E7E1}"/>
              </a:ext>
            </a:extLst>
          </p:cNvPr>
          <p:cNvSpPr>
            <a:spLocks noGrp="1"/>
          </p:cNvSpPr>
          <p:nvPr>
            <p:ph idx="1"/>
          </p:nvPr>
        </p:nvSpPr>
        <p:spPr/>
        <p:txBody>
          <a:bodyPr/>
          <a:lstStyle/>
          <a:p>
            <a:r>
              <a:rPr lang="en-US" dirty="0"/>
              <a:t>The </a:t>
            </a:r>
            <a:r>
              <a:rPr lang="en-US" b="1" dirty="0"/>
              <a:t>save</a:t>
            </a:r>
            <a:r>
              <a:rPr lang="en-US" dirty="0"/>
              <a:t> command saves the active dataset to the specified location as an SPSS dataset.</a:t>
            </a:r>
          </a:p>
          <a:p>
            <a:r>
              <a:rPr lang="en-US" dirty="0"/>
              <a:t>The </a:t>
            </a:r>
            <a:r>
              <a:rPr lang="en-US" b="1" dirty="0"/>
              <a:t>save</a:t>
            </a:r>
            <a:r>
              <a:rPr lang="en-US" dirty="0"/>
              <a:t> command reads the active dataset and causes any pending transformations to be executed.</a:t>
            </a:r>
          </a:p>
          <a:p>
            <a:r>
              <a:rPr lang="en-US" dirty="0"/>
              <a:t>Files can be saved in compressed form and/or with a password.</a:t>
            </a:r>
          </a:p>
          <a:p>
            <a:r>
              <a:rPr lang="en-US" dirty="0"/>
              <a:t>Variables can be kept, deleted and/or renamed.</a:t>
            </a:r>
          </a:p>
          <a:p>
            <a:pPr marL="0" indent="0">
              <a:buNone/>
            </a:pPr>
            <a:endParaRPr lang="en-US" dirty="0"/>
          </a:p>
          <a:p>
            <a:pPr marL="0" indent="0">
              <a:buNone/>
            </a:pPr>
            <a:r>
              <a:rPr lang="en-US" dirty="0"/>
              <a:t>save outfile = "D:\data\seminars\SPSS_syntax_2022\newdata.sav".</a:t>
            </a:r>
          </a:p>
        </p:txBody>
      </p:sp>
    </p:spTree>
    <p:extLst>
      <p:ext uri="{BB962C8B-B14F-4D97-AF65-F5344CB8AC3E}">
        <p14:creationId xmlns:p14="http://schemas.microsoft.com/office/powerpoint/2010/main" val="2821451093"/>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9D41C-516A-4164-B767-6BBE46E6EBF6}"/>
              </a:ext>
            </a:extLst>
          </p:cNvPr>
          <p:cNvSpPr>
            <a:spLocks noGrp="1"/>
          </p:cNvSpPr>
          <p:nvPr>
            <p:ph type="title"/>
          </p:nvPr>
        </p:nvSpPr>
        <p:spPr/>
        <p:txBody>
          <a:bodyPr/>
          <a:lstStyle/>
          <a:p>
            <a:r>
              <a:rPr lang="en-US" dirty="0"/>
              <a:t>Saving data:  The save translate command</a:t>
            </a:r>
          </a:p>
        </p:txBody>
      </p:sp>
      <p:sp>
        <p:nvSpPr>
          <p:cNvPr id="3" name="Content Placeholder 2">
            <a:extLst>
              <a:ext uri="{FF2B5EF4-FFF2-40B4-BE49-F238E27FC236}">
                <a16:creationId xmlns:a16="http://schemas.microsoft.com/office/drawing/2014/main" id="{E62ECFC0-2ED7-4511-B50C-7B70DDAE8CC9}"/>
              </a:ext>
            </a:extLst>
          </p:cNvPr>
          <p:cNvSpPr>
            <a:spLocks noGrp="1"/>
          </p:cNvSpPr>
          <p:nvPr>
            <p:ph idx="1"/>
          </p:nvPr>
        </p:nvSpPr>
        <p:spPr/>
        <p:txBody>
          <a:bodyPr/>
          <a:lstStyle/>
          <a:p>
            <a:r>
              <a:rPr lang="en-US" dirty="0"/>
              <a:t>The </a:t>
            </a:r>
            <a:r>
              <a:rPr lang="en-US" b="1" dirty="0"/>
              <a:t>save translate</a:t>
            </a:r>
            <a:r>
              <a:rPr lang="en-US" dirty="0"/>
              <a:t> command saves the active dataset to the location specified in a format other than an SPSS data file.</a:t>
            </a:r>
          </a:p>
          <a:p>
            <a:r>
              <a:rPr lang="en-US" dirty="0"/>
              <a:t>Variables subsets can be saved using the </a:t>
            </a:r>
            <a:r>
              <a:rPr lang="en-US" b="1" dirty="0"/>
              <a:t>keep</a:t>
            </a:r>
            <a:r>
              <a:rPr lang="en-US" dirty="0"/>
              <a:t> or </a:t>
            </a:r>
            <a:r>
              <a:rPr lang="en-US" b="1" dirty="0"/>
              <a:t>drop</a:t>
            </a:r>
            <a:r>
              <a:rPr lang="en-US" dirty="0"/>
              <a:t> subcommands.</a:t>
            </a:r>
          </a:p>
          <a:p>
            <a:r>
              <a:rPr lang="en-US" dirty="0"/>
              <a:t>Variable names can be changed using the </a:t>
            </a:r>
            <a:r>
              <a:rPr lang="en-US" b="1" dirty="0"/>
              <a:t>rename</a:t>
            </a:r>
            <a:r>
              <a:rPr lang="en-US" dirty="0"/>
              <a:t> subcommand.</a:t>
            </a:r>
          </a:p>
          <a:p>
            <a:r>
              <a:rPr lang="en-US" dirty="0"/>
              <a:t>Value labels can be saved to Excel or tab-delimited files rather than numeric values using the </a:t>
            </a:r>
            <a:r>
              <a:rPr lang="en-US" b="1" dirty="0"/>
              <a:t>cells</a:t>
            </a:r>
            <a:r>
              <a:rPr lang="en-US" dirty="0"/>
              <a:t> subcommand.</a:t>
            </a:r>
          </a:p>
        </p:txBody>
      </p:sp>
    </p:spTree>
    <p:extLst>
      <p:ext uri="{BB962C8B-B14F-4D97-AF65-F5344CB8AC3E}">
        <p14:creationId xmlns:p14="http://schemas.microsoft.com/office/powerpoint/2010/main" val="128733548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7E19B-BD47-4A2E-B7D0-2905C1B865FB}"/>
              </a:ext>
            </a:extLst>
          </p:cNvPr>
          <p:cNvSpPr>
            <a:spLocks noGrp="1"/>
          </p:cNvSpPr>
          <p:nvPr>
            <p:ph type="title"/>
          </p:nvPr>
        </p:nvSpPr>
        <p:spPr/>
        <p:txBody>
          <a:bodyPr/>
          <a:lstStyle/>
          <a:p>
            <a:r>
              <a:rPr lang="en-US" dirty="0"/>
              <a:t>Saving data:  The save translate command</a:t>
            </a:r>
          </a:p>
        </p:txBody>
      </p:sp>
      <p:sp>
        <p:nvSpPr>
          <p:cNvPr id="3" name="Content Placeholder 2">
            <a:extLst>
              <a:ext uri="{FF2B5EF4-FFF2-40B4-BE49-F238E27FC236}">
                <a16:creationId xmlns:a16="http://schemas.microsoft.com/office/drawing/2014/main" id="{3C13478C-396D-484C-B821-9C5E4002C1B4}"/>
              </a:ext>
            </a:extLst>
          </p:cNvPr>
          <p:cNvSpPr>
            <a:spLocks noGrp="1"/>
          </p:cNvSpPr>
          <p:nvPr>
            <p:ph idx="1"/>
          </p:nvPr>
        </p:nvSpPr>
        <p:spPr/>
        <p:txBody>
          <a:bodyPr>
            <a:normAutofit fontScale="92500" lnSpcReduction="10000"/>
          </a:bodyPr>
          <a:lstStyle/>
          <a:p>
            <a:r>
              <a:rPr lang="en-US" dirty="0"/>
              <a:t>Saving the file as a SAS file.</a:t>
            </a:r>
          </a:p>
          <a:p>
            <a:r>
              <a:rPr lang="en-US" dirty="0"/>
              <a:t>Usually do not want to use short extensions; use the full sas7bdat.</a:t>
            </a:r>
          </a:p>
          <a:p>
            <a:endParaRPr lang="en-US" dirty="0"/>
          </a:p>
          <a:p>
            <a:pPr marL="0" indent="0">
              <a:buNone/>
            </a:pPr>
            <a:r>
              <a:rPr lang="en-US"/>
              <a:t>dataset activate hsbdemo.</a:t>
            </a:r>
          </a:p>
          <a:p>
            <a:pPr marL="0" indent="0">
              <a:buNone/>
            </a:pPr>
            <a:r>
              <a:rPr lang="en-US"/>
              <a:t>save </a:t>
            </a:r>
            <a:r>
              <a:rPr lang="en-US" dirty="0"/>
              <a:t>translate outfile = "D:\data\seminars\SPSS_syntax_2022\hsbdemo1.sas7bdat"</a:t>
            </a:r>
          </a:p>
          <a:p>
            <a:pPr marL="0" indent="0">
              <a:buNone/>
            </a:pPr>
            <a:r>
              <a:rPr lang="en-US" dirty="0"/>
              <a:t>    /type = sas</a:t>
            </a:r>
          </a:p>
          <a:p>
            <a:pPr marL="0" indent="0">
              <a:buNone/>
            </a:pPr>
            <a:r>
              <a:rPr lang="en-US" dirty="0"/>
              <a:t>    /version = 9</a:t>
            </a:r>
          </a:p>
          <a:p>
            <a:pPr marL="0" indent="0">
              <a:buNone/>
            </a:pPr>
            <a:r>
              <a:rPr lang="en-US" dirty="0"/>
              <a:t>    /platform = windows</a:t>
            </a:r>
          </a:p>
          <a:p>
            <a:pPr marL="0" indent="0">
              <a:buNone/>
            </a:pPr>
            <a:r>
              <a:rPr lang="en-US" dirty="0"/>
              <a:t>    /replace.</a:t>
            </a:r>
          </a:p>
        </p:txBody>
      </p:sp>
    </p:spTree>
    <p:extLst>
      <p:ext uri="{BB962C8B-B14F-4D97-AF65-F5344CB8AC3E}">
        <p14:creationId xmlns:p14="http://schemas.microsoft.com/office/powerpoint/2010/main" val="250152277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7FBF6-534E-4A71-B192-ADF907E046B8}"/>
              </a:ext>
            </a:extLst>
          </p:cNvPr>
          <p:cNvSpPr>
            <a:spLocks noGrp="1"/>
          </p:cNvSpPr>
          <p:nvPr>
            <p:ph type="title"/>
          </p:nvPr>
        </p:nvSpPr>
        <p:spPr/>
        <p:txBody>
          <a:bodyPr/>
          <a:lstStyle/>
          <a:p>
            <a:r>
              <a:rPr lang="en-US" dirty="0"/>
              <a:t>Saving data:  The save translate command</a:t>
            </a:r>
          </a:p>
        </p:txBody>
      </p:sp>
      <p:sp>
        <p:nvSpPr>
          <p:cNvPr id="3" name="Content Placeholder 2">
            <a:extLst>
              <a:ext uri="{FF2B5EF4-FFF2-40B4-BE49-F238E27FC236}">
                <a16:creationId xmlns:a16="http://schemas.microsoft.com/office/drawing/2014/main" id="{496971D3-6AB8-44BC-80AC-90F7B558B7E1}"/>
              </a:ext>
            </a:extLst>
          </p:cNvPr>
          <p:cNvSpPr>
            <a:spLocks noGrp="1"/>
          </p:cNvSpPr>
          <p:nvPr>
            <p:ph idx="1"/>
          </p:nvPr>
        </p:nvSpPr>
        <p:spPr/>
        <p:txBody>
          <a:bodyPr/>
          <a:lstStyle/>
          <a:p>
            <a:r>
              <a:rPr lang="en-US" dirty="0"/>
              <a:t>Saving the file as a Stata data file.</a:t>
            </a:r>
          </a:p>
          <a:p>
            <a:endParaRPr lang="en-US" dirty="0"/>
          </a:p>
          <a:p>
            <a:pPr marL="0" indent="0">
              <a:buNone/>
            </a:pPr>
            <a:r>
              <a:rPr lang="en-US" dirty="0"/>
              <a:t>save translate outfile = "D:\data\seminars\SPSS_syntax_2022\hsbdemo1.dta"</a:t>
            </a:r>
          </a:p>
          <a:p>
            <a:pPr marL="0" indent="0">
              <a:buNone/>
            </a:pPr>
            <a:r>
              <a:rPr lang="en-US" dirty="0"/>
              <a:t>    /type = Stata</a:t>
            </a:r>
          </a:p>
          <a:p>
            <a:pPr marL="0" indent="0">
              <a:buNone/>
            </a:pPr>
            <a:r>
              <a:rPr lang="en-US" dirty="0"/>
              <a:t>    /edition = intercooled</a:t>
            </a:r>
          </a:p>
          <a:p>
            <a:pPr marL="0" indent="0">
              <a:buNone/>
            </a:pPr>
            <a:r>
              <a:rPr lang="en-US" dirty="0"/>
              <a:t>    /replace.</a:t>
            </a:r>
          </a:p>
        </p:txBody>
      </p:sp>
    </p:spTree>
    <p:extLst>
      <p:ext uri="{BB962C8B-B14F-4D97-AF65-F5344CB8AC3E}">
        <p14:creationId xmlns:p14="http://schemas.microsoft.com/office/powerpoint/2010/main" val="343048763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52DCA-EBB4-4876-8F31-88E02E04D460}"/>
              </a:ext>
            </a:extLst>
          </p:cNvPr>
          <p:cNvSpPr>
            <a:spLocks noGrp="1"/>
          </p:cNvSpPr>
          <p:nvPr>
            <p:ph type="title"/>
          </p:nvPr>
        </p:nvSpPr>
        <p:spPr/>
        <p:txBody>
          <a:bodyPr/>
          <a:lstStyle/>
          <a:p>
            <a:r>
              <a:rPr lang="en-US" dirty="0"/>
              <a:t>Saving data:  The save translate command</a:t>
            </a:r>
          </a:p>
        </p:txBody>
      </p:sp>
      <p:sp>
        <p:nvSpPr>
          <p:cNvPr id="3" name="Content Placeholder 2">
            <a:extLst>
              <a:ext uri="{FF2B5EF4-FFF2-40B4-BE49-F238E27FC236}">
                <a16:creationId xmlns:a16="http://schemas.microsoft.com/office/drawing/2014/main" id="{A10BA17B-FC0C-481E-B6DB-6D9FEECF5879}"/>
              </a:ext>
            </a:extLst>
          </p:cNvPr>
          <p:cNvSpPr>
            <a:spLocks noGrp="1"/>
          </p:cNvSpPr>
          <p:nvPr>
            <p:ph idx="1"/>
          </p:nvPr>
        </p:nvSpPr>
        <p:spPr/>
        <p:txBody>
          <a:bodyPr/>
          <a:lstStyle/>
          <a:p>
            <a:r>
              <a:rPr lang="en-US" dirty="0"/>
              <a:t>Saving the file as an Excel file.</a:t>
            </a:r>
          </a:p>
          <a:p>
            <a:endParaRPr lang="en-US" dirty="0"/>
          </a:p>
          <a:p>
            <a:pPr marL="0" indent="0">
              <a:buNone/>
            </a:pPr>
            <a:r>
              <a:rPr lang="en-US" dirty="0"/>
              <a:t>save translate outfile = "D:\data\seminars\SPSS_syntax_2022\hsbdemo1.xlsx"</a:t>
            </a:r>
          </a:p>
          <a:p>
            <a:pPr marL="0" indent="0">
              <a:buNone/>
            </a:pPr>
            <a:r>
              <a:rPr lang="en-US" dirty="0"/>
              <a:t>    /type = xls</a:t>
            </a:r>
          </a:p>
          <a:p>
            <a:pPr marL="0" indent="0">
              <a:buNone/>
            </a:pPr>
            <a:r>
              <a:rPr lang="en-US" dirty="0"/>
              <a:t>    /version = 12</a:t>
            </a:r>
          </a:p>
          <a:p>
            <a:pPr marL="0" indent="0">
              <a:buNone/>
            </a:pPr>
            <a:r>
              <a:rPr lang="en-US" dirty="0"/>
              <a:t>    /replace.</a:t>
            </a:r>
          </a:p>
        </p:txBody>
      </p:sp>
    </p:spTree>
    <p:extLst>
      <p:ext uri="{BB962C8B-B14F-4D97-AF65-F5344CB8AC3E}">
        <p14:creationId xmlns:p14="http://schemas.microsoft.com/office/powerpoint/2010/main" val="26791283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14468-8F85-4626-81F1-FF194FDEFD2B}"/>
              </a:ext>
            </a:extLst>
          </p:cNvPr>
          <p:cNvSpPr>
            <a:spLocks noGrp="1"/>
          </p:cNvSpPr>
          <p:nvPr>
            <p:ph type="title"/>
          </p:nvPr>
        </p:nvSpPr>
        <p:spPr/>
        <p:txBody>
          <a:bodyPr/>
          <a:lstStyle/>
          <a:p>
            <a:r>
              <a:rPr lang="en-US" dirty="0"/>
              <a:t>Saving data:  The save translate command</a:t>
            </a:r>
          </a:p>
        </p:txBody>
      </p:sp>
      <p:sp>
        <p:nvSpPr>
          <p:cNvPr id="3" name="Content Placeholder 2">
            <a:extLst>
              <a:ext uri="{FF2B5EF4-FFF2-40B4-BE49-F238E27FC236}">
                <a16:creationId xmlns:a16="http://schemas.microsoft.com/office/drawing/2014/main" id="{D7CCE618-F2B5-4050-95FC-3CF394CE2FE2}"/>
              </a:ext>
            </a:extLst>
          </p:cNvPr>
          <p:cNvSpPr>
            <a:spLocks noGrp="1"/>
          </p:cNvSpPr>
          <p:nvPr>
            <p:ph idx="1"/>
          </p:nvPr>
        </p:nvSpPr>
        <p:spPr/>
        <p:txBody>
          <a:bodyPr/>
          <a:lstStyle/>
          <a:p>
            <a:r>
              <a:rPr lang="en-US" dirty="0"/>
              <a:t>Saving the file as a CSV </a:t>
            </a:r>
            <a:r>
              <a:rPr lang="en-US"/>
              <a:t>file.</a:t>
            </a:r>
          </a:p>
          <a:p>
            <a:endParaRPr lang="en-US"/>
          </a:p>
          <a:p>
            <a:pPr marL="0" indent="0">
              <a:buNone/>
            </a:pPr>
            <a:r>
              <a:rPr lang="en-US"/>
              <a:t>save translate outfile = "D:\data\seminars\SPSS_syntax_2022\hsbdemo1_csv.dat"</a:t>
            </a:r>
          </a:p>
          <a:p>
            <a:pPr marL="0" indent="0">
              <a:buNone/>
            </a:pPr>
            <a:r>
              <a:rPr lang="en-US"/>
              <a:t>    /type = csv</a:t>
            </a:r>
          </a:p>
          <a:p>
            <a:pPr marL="0" indent="0">
              <a:buNone/>
            </a:pPr>
            <a:r>
              <a:rPr lang="en-US"/>
              <a:t>    /replace.</a:t>
            </a:r>
            <a:endParaRPr lang="en-US" dirty="0"/>
          </a:p>
          <a:p>
            <a:endParaRPr lang="en-US" dirty="0"/>
          </a:p>
          <a:p>
            <a:pPr marL="0" indent="0">
              <a:buNone/>
            </a:pPr>
            <a:endParaRPr lang="en-US" dirty="0"/>
          </a:p>
        </p:txBody>
      </p:sp>
    </p:spTree>
    <p:extLst>
      <p:ext uri="{BB962C8B-B14F-4D97-AF65-F5344CB8AC3E}">
        <p14:creationId xmlns:p14="http://schemas.microsoft.com/office/powerpoint/2010/main" val="403762783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715D-96F2-47E1-AE91-B6349FF6D1F8}"/>
              </a:ext>
            </a:extLst>
          </p:cNvPr>
          <p:cNvSpPr>
            <a:spLocks noGrp="1"/>
          </p:cNvSpPr>
          <p:nvPr>
            <p:ph type="title"/>
          </p:nvPr>
        </p:nvSpPr>
        <p:spPr/>
        <p:txBody>
          <a:bodyPr/>
          <a:lstStyle/>
          <a:p>
            <a:r>
              <a:rPr lang="en-US" dirty="0"/>
              <a:t>Saving data:  The save translate command</a:t>
            </a:r>
          </a:p>
        </p:txBody>
      </p:sp>
      <p:sp>
        <p:nvSpPr>
          <p:cNvPr id="3" name="Content Placeholder 2">
            <a:extLst>
              <a:ext uri="{FF2B5EF4-FFF2-40B4-BE49-F238E27FC236}">
                <a16:creationId xmlns:a16="http://schemas.microsoft.com/office/drawing/2014/main" id="{3DB7334C-5407-47A0-899D-06CE8B334D83}"/>
              </a:ext>
            </a:extLst>
          </p:cNvPr>
          <p:cNvSpPr>
            <a:spLocks noGrp="1"/>
          </p:cNvSpPr>
          <p:nvPr>
            <p:ph idx="1"/>
          </p:nvPr>
        </p:nvSpPr>
        <p:spPr/>
        <p:txBody>
          <a:bodyPr/>
          <a:lstStyle/>
          <a:p>
            <a:r>
              <a:rPr lang="en-US" dirty="0"/>
              <a:t>Saving the file as a tab-delimited file.</a:t>
            </a:r>
          </a:p>
          <a:p>
            <a:endParaRPr lang="en-US" dirty="0"/>
          </a:p>
          <a:p>
            <a:pPr marL="0" indent="0">
              <a:buNone/>
            </a:pPr>
            <a:r>
              <a:rPr lang="en-US"/>
              <a:t>save translate outfile = "D:\data\seminars\SPSS_syntax_2022\hsbdemo1_tab.dat"</a:t>
            </a:r>
          </a:p>
          <a:p>
            <a:pPr marL="0" indent="0">
              <a:buNone/>
            </a:pPr>
            <a:r>
              <a:rPr lang="en-US"/>
              <a:t>    /type = tab</a:t>
            </a:r>
          </a:p>
          <a:p>
            <a:pPr marL="0" indent="0">
              <a:buNone/>
            </a:pPr>
            <a:r>
              <a:rPr lang="en-US"/>
              <a:t>    /replace.</a:t>
            </a:r>
            <a:endParaRPr lang="en-US" dirty="0"/>
          </a:p>
        </p:txBody>
      </p:sp>
    </p:spTree>
    <p:extLst>
      <p:ext uri="{BB962C8B-B14F-4D97-AF65-F5344CB8AC3E}">
        <p14:creationId xmlns:p14="http://schemas.microsoft.com/office/powerpoint/2010/main" val="1104756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2F818-4308-4E9E-A9EA-3465312850B5}"/>
              </a:ext>
            </a:extLst>
          </p:cNvPr>
          <p:cNvSpPr>
            <a:spLocks noGrp="1"/>
          </p:cNvSpPr>
          <p:nvPr>
            <p:ph type="title"/>
          </p:nvPr>
        </p:nvSpPr>
        <p:spPr>
          <a:xfrm>
            <a:off x="604982" y="365125"/>
            <a:ext cx="10748818" cy="1325563"/>
          </a:xfrm>
        </p:spPr>
        <p:txBody>
          <a:bodyPr/>
          <a:lstStyle/>
          <a:p>
            <a:r>
              <a:rPr lang="en-US" dirty="0"/>
              <a:t>Getting data into SPSS:  The get data command</a:t>
            </a:r>
          </a:p>
        </p:txBody>
      </p:sp>
      <p:sp>
        <p:nvSpPr>
          <p:cNvPr id="3" name="Content Placeholder 2">
            <a:extLst>
              <a:ext uri="{FF2B5EF4-FFF2-40B4-BE49-F238E27FC236}">
                <a16:creationId xmlns:a16="http://schemas.microsoft.com/office/drawing/2014/main" id="{BF7805F6-BBD3-4C5A-AFB9-1D04C40129AE}"/>
              </a:ext>
            </a:extLst>
          </p:cNvPr>
          <p:cNvSpPr>
            <a:spLocks noGrp="1"/>
          </p:cNvSpPr>
          <p:nvPr>
            <p:ph idx="1"/>
          </p:nvPr>
        </p:nvSpPr>
        <p:spPr/>
        <p:txBody>
          <a:bodyPr>
            <a:normAutofit lnSpcReduction="10000"/>
          </a:bodyPr>
          <a:lstStyle/>
          <a:p>
            <a:pPr marL="0" indent="0">
              <a:buNone/>
            </a:pPr>
            <a:r>
              <a:rPr lang="en-US" dirty="0"/>
              <a:t>get data</a:t>
            </a:r>
          </a:p>
          <a:p>
            <a:pPr marL="0" indent="0">
              <a:buNone/>
            </a:pPr>
            <a:r>
              <a:rPr lang="en-US" dirty="0"/>
              <a:t>    /type = txt</a:t>
            </a:r>
          </a:p>
          <a:p>
            <a:pPr marL="0" indent="0">
              <a:buNone/>
            </a:pPr>
            <a:r>
              <a:rPr lang="en-US" dirty="0"/>
              <a:t>    /file = "D:\data\seminars\SPSS_syntax_2022\hsbdemo_csv.dat"</a:t>
            </a:r>
          </a:p>
          <a:p>
            <a:pPr marL="0" indent="0">
              <a:buNone/>
            </a:pPr>
            <a:r>
              <a:rPr lang="en-US" dirty="0"/>
              <a:t>    /delimiters = ","</a:t>
            </a:r>
          </a:p>
          <a:p>
            <a:pPr marL="0" indent="0">
              <a:buNone/>
            </a:pPr>
            <a:r>
              <a:rPr lang="en-US" dirty="0"/>
              <a:t>    /firstcase = 1</a:t>
            </a:r>
          </a:p>
          <a:p>
            <a:pPr marL="0" indent="0">
              <a:buNone/>
            </a:pPr>
            <a:r>
              <a:rPr lang="en-US" dirty="0"/>
              <a:t>    /variables = id f2.0 female f1.0 ses f1.0 schtyp f1.0 progtype f1.0</a:t>
            </a:r>
          </a:p>
          <a:p>
            <a:pPr marL="0" indent="0">
              <a:buNone/>
            </a:pPr>
            <a:r>
              <a:rPr lang="en-US" dirty="0"/>
              <a:t>    read f1.0 write f1.0 math f1.0 science f1.0 socst f1.0 honros f1.0 </a:t>
            </a:r>
          </a:p>
          <a:p>
            <a:pPr marL="0" indent="0">
              <a:buNone/>
            </a:pPr>
            <a:r>
              <a:rPr lang="en-US" dirty="0"/>
              <a:t>    awards f1.0 cid f1.0.</a:t>
            </a:r>
          </a:p>
          <a:p>
            <a:pPr marL="0" indent="0">
              <a:buNone/>
            </a:pPr>
            <a:r>
              <a:rPr lang="en-US" dirty="0"/>
              <a:t>dataset name csv.</a:t>
            </a:r>
          </a:p>
        </p:txBody>
      </p:sp>
    </p:spTree>
    <p:extLst>
      <p:ext uri="{BB962C8B-B14F-4D97-AF65-F5344CB8AC3E}">
        <p14:creationId xmlns:p14="http://schemas.microsoft.com/office/powerpoint/2010/main" val="178174534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DD022-FECE-4801-A9DD-EEBA9F82C575}"/>
              </a:ext>
            </a:extLst>
          </p:cNvPr>
          <p:cNvSpPr>
            <a:spLocks noGrp="1"/>
          </p:cNvSpPr>
          <p:nvPr>
            <p:ph type="title"/>
          </p:nvPr>
        </p:nvSpPr>
        <p:spPr/>
        <p:txBody>
          <a:bodyPr/>
          <a:lstStyle/>
          <a:p>
            <a:r>
              <a:rPr lang="en-US" dirty="0"/>
              <a:t>Saving data:  The erase command</a:t>
            </a:r>
          </a:p>
        </p:txBody>
      </p:sp>
      <p:sp>
        <p:nvSpPr>
          <p:cNvPr id="3" name="Content Placeholder 2">
            <a:extLst>
              <a:ext uri="{FF2B5EF4-FFF2-40B4-BE49-F238E27FC236}">
                <a16:creationId xmlns:a16="http://schemas.microsoft.com/office/drawing/2014/main" id="{1CC1FF74-1C4D-4E79-B73E-D7D80E707745}"/>
              </a:ext>
            </a:extLst>
          </p:cNvPr>
          <p:cNvSpPr>
            <a:spLocks noGrp="1"/>
          </p:cNvSpPr>
          <p:nvPr>
            <p:ph idx="1"/>
          </p:nvPr>
        </p:nvSpPr>
        <p:spPr/>
        <p:txBody>
          <a:bodyPr/>
          <a:lstStyle/>
          <a:p>
            <a:r>
              <a:rPr lang="en-US" dirty="0"/>
              <a:t>The </a:t>
            </a:r>
            <a:r>
              <a:rPr lang="en-US" b="1" dirty="0"/>
              <a:t>erase</a:t>
            </a:r>
            <a:r>
              <a:rPr lang="en-US" dirty="0"/>
              <a:t> command deletes files from the location specified.</a:t>
            </a:r>
          </a:p>
          <a:p>
            <a:endParaRPr lang="en-US" dirty="0"/>
          </a:p>
          <a:p>
            <a:pPr marL="0" indent="0">
              <a:buNone/>
            </a:pPr>
            <a:r>
              <a:rPr lang="en-US" dirty="0"/>
              <a:t>erase file = "my/new/directory/trash.sav".</a:t>
            </a:r>
          </a:p>
        </p:txBody>
      </p:sp>
    </p:spTree>
    <p:extLst>
      <p:ext uri="{BB962C8B-B14F-4D97-AF65-F5344CB8AC3E}">
        <p14:creationId xmlns:p14="http://schemas.microsoft.com/office/powerpoint/2010/main" val="276015414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C01C8-A4F5-42D8-B1EF-01FD59120FCD}"/>
              </a:ext>
            </a:extLst>
          </p:cNvPr>
          <p:cNvSpPr>
            <a:spLocks noGrp="1"/>
          </p:cNvSpPr>
          <p:nvPr>
            <p:ph type="title"/>
          </p:nvPr>
        </p:nvSpPr>
        <p:spPr/>
        <p:txBody>
          <a:bodyPr/>
          <a:lstStyle/>
          <a:p>
            <a:r>
              <a:rPr lang="en-US" dirty="0"/>
              <a:t>Output to data: The OMS commands</a:t>
            </a:r>
          </a:p>
        </p:txBody>
      </p:sp>
      <p:sp>
        <p:nvSpPr>
          <p:cNvPr id="3" name="Content Placeholder 2">
            <a:extLst>
              <a:ext uri="{FF2B5EF4-FFF2-40B4-BE49-F238E27FC236}">
                <a16:creationId xmlns:a16="http://schemas.microsoft.com/office/drawing/2014/main" id="{C18CCB43-4ED7-491D-AB37-159712675489}"/>
              </a:ext>
            </a:extLst>
          </p:cNvPr>
          <p:cNvSpPr>
            <a:spLocks noGrp="1"/>
          </p:cNvSpPr>
          <p:nvPr>
            <p:ph idx="1"/>
          </p:nvPr>
        </p:nvSpPr>
        <p:spPr/>
        <p:txBody>
          <a:bodyPr>
            <a:normAutofit/>
          </a:bodyPr>
          <a:lstStyle/>
          <a:p>
            <a:r>
              <a:rPr lang="en-US" dirty="0"/>
              <a:t>OMS stands for Output Management System, and it is a method of creating a dataset from the output.  It routes the output and can be used to suppress Viewer output.  Output formats include, Word, Excel, PDF, and SPSS data files (sav files</a:t>
            </a:r>
            <a:r>
              <a:rPr lang="en-US"/>
              <a:t>), viewer </a:t>
            </a:r>
            <a:r>
              <a:rPr lang="en-US" dirty="0"/>
              <a:t>file format (spv), xml, html and text.</a:t>
            </a:r>
          </a:p>
          <a:p>
            <a:r>
              <a:rPr lang="en-US" dirty="0"/>
              <a:t>When reading the SPSS command syntax reference for OMS entries, the square brackets are necessary and do not indicate options.  All equals signs shown in the syntax are required.</a:t>
            </a:r>
          </a:p>
        </p:txBody>
      </p:sp>
    </p:spTree>
    <p:extLst>
      <p:ext uri="{BB962C8B-B14F-4D97-AF65-F5344CB8AC3E}">
        <p14:creationId xmlns:p14="http://schemas.microsoft.com/office/powerpoint/2010/main" val="2637167308"/>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AD419-157D-40AA-9F37-527695A62490}"/>
              </a:ext>
            </a:extLst>
          </p:cNvPr>
          <p:cNvSpPr>
            <a:spLocks noGrp="1"/>
          </p:cNvSpPr>
          <p:nvPr>
            <p:ph type="title"/>
          </p:nvPr>
        </p:nvSpPr>
        <p:spPr/>
        <p:txBody>
          <a:bodyPr/>
          <a:lstStyle/>
          <a:p>
            <a:r>
              <a:rPr lang="en-US" dirty="0"/>
              <a:t>Output to data: The OMS commands</a:t>
            </a:r>
          </a:p>
        </p:txBody>
      </p:sp>
      <p:sp>
        <p:nvSpPr>
          <p:cNvPr id="3" name="Content Placeholder 2">
            <a:extLst>
              <a:ext uri="{FF2B5EF4-FFF2-40B4-BE49-F238E27FC236}">
                <a16:creationId xmlns:a16="http://schemas.microsoft.com/office/drawing/2014/main" id="{16E827ED-63C3-4C13-BAB9-41F746F047AD}"/>
              </a:ext>
            </a:extLst>
          </p:cNvPr>
          <p:cNvSpPr>
            <a:spLocks noGrp="1"/>
          </p:cNvSpPr>
          <p:nvPr>
            <p:ph idx="1"/>
          </p:nvPr>
        </p:nvSpPr>
        <p:spPr/>
        <p:txBody>
          <a:bodyPr/>
          <a:lstStyle/>
          <a:p>
            <a:r>
              <a:rPr lang="en-US" dirty="0"/>
              <a:t>The following are the oms commands:.</a:t>
            </a:r>
          </a:p>
          <a:p>
            <a:r>
              <a:rPr lang="en-US" b="1" dirty="0"/>
              <a:t>oms</a:t>
            </a:r>
            <a:r>
              <a:rPr lang="en-US" dirty="0"/>
              <a:t>:  Begins an oms session and remains in effect until the oms end command is encountered.</a:t>
            </a:r>
          </a:p>
          <a:p>
            <a:r>
              <a:rPr lang="en-US" b="1" dirty="0"/>
              <a:t>omsend</a:t>
            </a:r>
            <a:r>
              <a:rPr lang="en-US" dirty="0"/>
              <a:t>:  ends the oms session.</a:t>
            </a:r>
          </a:p>
          <a:p>
            <a:r>
              <a:rPr lang="en-US" b="1" dirty="0"/>
              <a:t>omsinfo</a:t>
            </a:r>
            <a:r>
              <a:rPr lang="en-US" dirty="0"/>
              <a:t>: displays a table of all active oms commands</a:t>
            </a:r>
          </a:p>
          <a:p>
            <a:r>
              <a:rPr lang="en-US" b="1"/>
              <a:t>omslog</a:t>
            </a:r>
            <a:r>
              <a:rPr lang="en-US" dirty="0"/>
              <a:t>: creates a log file for subsequent OMS commands during a session.</a:t>
            </a:r>
          </a:p>
        </p:txBody>
      </p:sp>
    </p:spTree>
    <p:extLst>
      <p:ext uri="{BB962C8B-B14F-4D97-AF65-F5344CB8AC3E}">
        <p14:creationId xmlns:p14="http://schemas.microsoft.com/office/powerpoint/2010/main" val="248433904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0B5BB-87FA-474F-8913-879213DF725C}"/>
              </a:ext>
            </a:extLst>
          </p:cNvPr>
          <p:cNvSpPr>
            <a:spLocks noGrp="1"/>
          </p:cNvSpPr>
          <p:nvPr>
            <p:ph type="title"/>
          </p:nvPr>
        </p:nvSpPr>
        <p:spPr/>
        <p:txBody>
          <a:bodyPr/>
          <a:lstStyle/>
          <a:p>
            <a:r>
              <a:rPr lang="en-US" dirty="0"/>
              <a:t>Output to data: The OMS commands</a:t>
            </a:r>
          </a:p>
        </p:txBody>
      </p:sp>
      <p:sp>
        <p:nvSpPr>
          <p:cNvPr id="3" name="Content Placeholder 2">
            <a:extLst>
              <a:ext uri="{FF2B5EF4-FFF2-40B4-BE49-F238E27FC236}">
                <a16:creationId xmlns:a16="http://schemas.microsoft.com/office/drawing/2014/main" id="{2766457C-5144-4476-8A66-B0B7B61791CA}"/>
              </a:ext>
            </a:extLst>
          </p:cNvPr>
          <p:cNvSpPr>
            <a:spLocks noGrp="1"/>
          </p:cNvSpPr>
          <p:nvPr>
            <p:ph idx="1"/>
          </p:nvPr>
        </p:nvSpPr>
        <p:spPr/>
        <p:txBody>
          <a:bodyPr/>
          <a:lstStyle/>
          <a:p>
            <a:r>
              <a:rPr lang="en-US" dirty="0"/>
              <a:t>Opening an oms log file (as a text file).</a:t>
            </a:r>
          </a:p>
          <a:p>
            <a:endParaRPr lang="en-US" dirty="0"/>
          </a:p>
          <a:p>
            <a:pPr marL="0" indent="0">
              <a:buNone/>
            </a:pPr>
            <a:r>
              <a:rPr lang="en-US"/>
              <a:t>dataset activate hsbdemo.</a:t>
            </a:r>
          </a:p>
          <a:p>
            <a:pPr marL="0" indent="0">
              <a:buNone/>
            </a:pPr>
            <a:endParaRPr lang="en-US"/>
          </a:p>
          <a:p>
            <a:pPr marL="0" indent="0">
              <a:buNone/>
            </a:pPr>
            <a:r>
              <a:rPr lang="en-US"/>
              <a:t>omslog </a:t>
            </a:r>
            <a:r>
              <a:rPr lang="en-US" dirty="0"/>
              <a:t>file = "D:\data\seminars\SPSS_syntax_2022\omslog.txt"</a:t>
            </a:r>
          </a:p>
          <a:p>
            <a:pPr marL="0" indent="0">
              <a:buNone/>
            </a:pPr>
            <a:r>
              <a:rPr lang="en-US" dirty="0"/>
              <a:t>    /append = yes</a:t>
            </a:r>
          </a:p>
          <a:p>
            <a:pPr marL="0" indent="0">
              <a:buNone/>
            </a:pPr>
            <a:r>
              <a:rPr lang="en-US" dirty="0"/>
              <a:t>    /format = text.</a:t>
            </a:r>
          </a:p>
          <a:p>
            <a:pPr marL="0" indent="0">
              <a:buNone/>
            </a:pPr>
            <a:endParaRPr lang="en-US" dirty="0"/>
          </a:p>
        </p:txBody>
      </p:sp>
    </p:spTree>
    <p:extLst>
      <p:ext uri="{BB962C8B-B14F-4D97-AF65-F5344CB8AC3E}">
        <p14:creationId xmlns:p14="http://schemas.microsoft.com/office/powerpoint/2010/main" val="262023823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72A01-00F9-4311-BF1B-7F3FFAD02985}"/>
              </a:ext>
            </a:extLst>
          </p:cNvPr>
          <p:cNvSpPr>
            <a:spLocks noGrp="1"/>
          </p:cNvSpPr>
          <p:nvPr>
            <p:ph type="title"/>
          </p:nvPr>
        </p:nvSpPr>
        <p:spPr/>
        <p:txBody>
          <a:bodyPr/>
          <a:lstStyle/>
          <a:p>
            <a:r>
              <a:rPr lang="en-US" dirty="0"/>
              <a:t>Output to data: The OMS commands</a:t>
            </a:r>
          </a:p>
        </p:txBody>
      </p:sp>
      <p:sp>
        <p:nvSpPr>
          <p:cNvPr id="3" name="Content Placeholder 2">
            <a:extLst>
              <a:ext uri="{FF2B5EF4-FFF2-40B4-BE49-F238E27FC236}">
                <a16:creationId xmlns:a16="http://schemas.microsoft.com/office/drawing/2014/main" id="{C24FD084-1237-46B9-80A0-E3F2A4B746EA}"/>
              </a:ext>
            </a:extLst>
          </p:cNvPr>
          <p:cNvSpPr>
            <a:spLocks noGrp="1"/>
          </p:cNvSpPr>
          <p:nvPr>
            <p:ph idx="1"/>
          </p:nvPr>
        </p:nvSpPr>
        <p:spPr/>
        <p:txBody>
          <a:bodyPr>
            <a:normAutofit fontScale="92500" lnSpcReduction="10000"/>
          </a:bodyPr>
          <a:lstStyle/>
          <a:p>
            <a:r>
              <a:rPr lang="en-US" dirty="0"/>
              <a:t>Capturing output from the </a:t>
            </a:r>
            <a:r>
              <a:rPr lang="en-US" b="1" dirty="0"/>
              <a:t>crosstabs</a:t>
            </a:r>
            <a:r>
              <a:rPr lang="en-US" dirty="0"/>
              <a:t> command and saving the output to an SPSS data file.</a:t>
            </a:r>
          </a:p>
          <a:p>
            <a:pPr marL="0" indent="0">
              <a:buNone/>
            </a:pPr>
            <a:r>
              <a:rPr lang="en-US" dirty="0"/>
              <a:t>oms  select tables</a:t>
            </a:r>
          </a:p>
          <a:p>
            <a:pPr marL="0" indent="0">
              <a:buNone/>
            </a:pPr>
            <a:r>
              <a:rPr lang="en-US" dirty="0"/>
              <a:t> /destination format = sav outfile = "D:\data\seminars\SPSS_syntax_2022\results.sav"</a:t>
            </a:r>
          </a:p>
          <a:p>
            <a:pPr marL="0" indent="0">
              <a:buNone/>
            </a:pPr>
            <a:r>
              <a:rPr lang="en-US" dirty="0"/>
              <a:t> /if commands = ['crosstabs'] subtypes = ['Crosstabulation'].</a:t>
            </a:r>
          </a:p>
          <a:p>
            <a:pPr marL="0" indent="0">
              <a:buNone/>
            </a:pPr>
            <a:r>
              <a:rPr lang="en-US" dirty="0"/>
              <a:t>crosstabs tables = female by prog.</a:t>
            </a:r>
          </a:p>
          <a:p>
            <a:pPr marL="0" indent="0">
              <a:buNone/>
            </a:pPr>
            <a:r>
              <a:rPr lang="en-US" dirty="0"/>
              <a:t>omsend.</a:t>
            </a:r>
          </a:p>
          <a:p>
            <a:pPr marL="0" indent="0">
              <a:buNone/>
            </a:pPr>
            <a:r>
              <a:rPr lang="nn-NO"/>
              <a:t>get file "D:\data\seminars\SPSS_syntax_2022\results.sav".</a:t>
            </a:r>
          </a:p>
          <a:p>
            <a:pPr marL="0" indent="0">
              <a:buNone/>
            </a:pPr>
            <a:r>
              <a:rPr lang="nn-NO"/>
              <a:t>list.</a:t>
            </a:r>
            <a:endParaRPr lang="en-US" dirty="0"/>
          </a:p>
        </p:txBody>
      </p:sp>
    </p:spTree>
    <p:extLst>
      <p:ext uri="{BB962C8B-B14F-4D97-AF65-F5344CB8AC3E}">
        <p14:creationId xmlns:p14="http://schemas.microsoft.com/office/powerpoint/2010/main" val="2770047432"/>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3D07F-B9F7-449F-BC99-7B1D04A92DF3}"/>
              </a:ext>
            </a:extLst>
          </p:cNvPr>
          <p:cNvSpPr>
            <a:spLocks noGrp="1"/>
          </p:cNvSpPr>
          <p:nvPr>
            <p:ph type="title"/>
          </p:nvPr>
        </p:nvSpPr>
        <p:spPr/>
        <p:txBody>
          <a:bodyPr/>
          <a:lstStyle/>
          <a:p>
            <a:r>
              <a:rPr lang="en-US" dirty="0"/>
              <a:t>Output to data: The OMS commands</a:t>
            </a:r>
          </a:p>
        </p:txBody>
      </p:sp>
      <p:sp>
        <p:nvSpPr>
          <p:cNvPr id="3" name="Content Placeholder 2">
            <a:extLst>
              <a:ext uri="{FF2B5EF4-FFF2-40B4-BE49-F238E27FC236}">
                <a16:creationId xmlns:a16="http://schemas.microsoft.com/office/drawing/2014/main" id="{4333E69C-6C62-449E-B36D-0168FE798E21}"/>
              </a:ext>
            </a:extLst>
          </p:cNvPr>
          <p:cNvSpPr>
            <a:spLocks noGrp="1"/>
          </p:cNvSpPr>
          <p:nvPr>
            <p:ph idx="1"/>
          </p:nvPr>
        </p:nvSpPr>
        <p:spPr>
          <a:xfrm>
            <a:off x="838200" y="1519382"/>
            <a:ext cx="10515600" cy="4657581"/>
          </a:xfrm>
        </p:spPr>
        <p:txBody>
          <a:bodyPr>
            <a:normAutofit fontScale="77500" lnSpcReduction="20000"/>
          </a:bodyPr>
          <a:lstStyle/>
          <a:p>
            <a:r>
              <a:rPr lang="en-US" dirty="0"/>
              <a:t>Capturing output from two different commands, </a:t>
            </a:r>
            <a:r>
              <a:rPr lang="en-US" b="1" dirty="0"/>
              <a:t>regression</a:t>
            </a:r>
            <a:r>
              <a:rPr lang="en-US" dirty="0"/>
              <a:t> and </a:t>
            </a:r>
            <a:r>
              <a:rPr lang="en-US" b="1" dirty="0"/>
              <a:t>correlations</a:t>
            </a:r>
            <a:r>
              <a:rPr lang="en-US" dirty="0"/>
              <a:t>, and saving them to two different files, </a:t>
            </a:r>
            <a:r>
              <a:rPr lang="en-US" b="1" dirty="0"/>
              <a:t>results1.sav</a:t>
            </a:r>
            <a:r>
              <a:rPr lang="en-US" dirty="0"/>
              <a:t> and </a:t>
            </a:r>
            <a:r>
              <a:rPr lang="en-US" b="1" dirty="0"/>
              <a:t>results2.sav</a:t>
            </a:r>
            <a:r>
              <a:rPr lang="en-US" dirty="0"/>
              <a:t>, respectively.</a:t>
            </a:r>
          </a:p>
          <a:p>
            <a:pPr marL="0" indent="0">
              <a:buNone/>
            </a:pPr>
            <a:r>
              <a:rPr lang="en-US"/>
              <a:t>dataset activate hsbdemo.</a:t>
            </a:r>
          </a:p>
          <a:p>
            <a:pPr marL="0" indent="0">
              <a:buNone/>
            </a:pPr>
            <a:r>
              <a:rPr lang="en-US"/>
              <a:t>oms </a:t>
            </a:r>
            <a:r>
              <a:rPr lang="en-US" dirty="0"/>
              <a:t>select tables</a:t>
            </a:r>
          </a:p>
          <a:p>
            <a:pPr marL="0" indent="0">
              <a:buNone/>
            </a:pPr>
            <a:r>
              <a:rPr lang="en-US" dirty="0"/>
              <a:t> /destination format = sav numbered = "Table_Number" outfile = "D:\data\seminars\SPSS_syntax_2022\results1.sav"</a:t>
            </a:r>
          </a:p>
          <a:p>
            <a:pPr marL="0" indent="0">
              <a:buNone/>
            </a:pPr>
            <a:r>
              <a:rPr lang="en-US" dirty="0"/>
              <a:t> /if commands = ['regression'] subtypes = ['Coefficients']</a:t>
            </a:r>
          </a:p>
          <a:p>
            <a:pPr marL="0" indent="0">
              <a:buNone/>
            </a:pPr>
            <a:r>
              <a:rPr lang="en-US" dirty="0"/>
              <a:t> /tag = "reg".</a:t>
            </a:r>
          </a:p>
          <a:p>
            <a:pPr marL="0" indent="0">
              <a:buNone/>
            </a:pPr>
            <a:endParaRPr lang="en-US" dirty="0"/>
          </a:p>
          <a:p>
            <a:pPr marL="0" indent="0">
              <a:buNone/>
            </a:pPr>
            <a:r>
              <a:rPr lang="en-US" dirty="0"/>
              <a:t>oms select tables</a:t>
            </a:r>
          </a:p>
          <a:p>
            <a:pPr marL="0" indent="0">
              <a:buNone/>
            </a:pPr>
            <a:r>
              <a:rPr lang="en-US" dirty="0"/>
              <a:t> /destination format = sav outfile = "D:\data\seminars\SPSS_syntax_2022\results2.sav"</a:t>
            </a:r>
          </a:p>
          <a:p>
            <a:pPr marL="0" indent="0">
              <a:buNone/>
            </a:pPr>
            <a:r>
              <a:rPr lang="en-US" dirty="0"/>
              <a:t> /if commands = ['Correlations'] subtypes = ['Correlations']</a:t>
            </a:r>
          </a:p>
          <a:p>
            <a:pPr marL="0" indent="0">
              <a:buNone/>
            </a:pPr>
            <a:r>
              <a:rPr lang="en-US" dirty="0"/>
              <a:t> /tag = "cor".</a:t>
            </a:r>
          </a:p>
        </p:txBody>
      </p:sp>
    </p:spTree>
    <p:extLst>
      <p:ext uri="{BB962C8B-B14F-4D97-AF65-F5344CB8AC3E}">
        <p14:creationId xmlns:p14="http://schemas.microsoft.com/office/powerpoint/2010/main" val="7738177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048A1-91FB-40AE-BF2C-6DA979FC0734}"/>
              </a:ext>
            </a:extLst>
          </p:cNvPr>
          <p:cNvSpPr>
            <a:spLocks noGrp="1"/>
          </p:cNvSpPr>
          <p:nvPr>
            <p:ph type="title"/>
          </p:nvPr>
        </p:nvSpPr>
        <p:spPr/>
        <p:txBody>
          <a:bodyPr/>
          <a:lstStyle/>
          <a:p>
            <a:r>
              <a:rPr lang="en-US" dirty="0"/>
              <a:t>Output to data: The OMS commands</a:t>
            </a:r>
          </a:p>
        </p:txBody>
      </p:sp>
      <p:sp>
        <p:nvSpPr>
          <p:cNvPr id="3" name="Content Placeholder 2">
            <a:extLst>
              <a:ext uri="{FF2B5EF4-FFF2-40B4-BE49-F238E27FC236}">
                <a16:creationId xmlns:a16="http://schemas.microsoft.com/office/drawing/2014/main" id="{C8C0B55F-0757-45BD-BEED-3216CA7247FD}"/>
              </a:ext>
            </a:extLst>
          </p:cNvPr>
          <p:cNvSpPr>
            <a:spLocks noGrp="1"/>
          </p:cNvSpPr>
          <p:nvPr>
            <p:ph idx="1"/>
          </p:nvPr>
        </p:nvSpPr>
        <p:spPr/>
        <p:txBody>
          <a:bodyPr>
            <a:normAutofit fontScale="85000" lnSpcReduction="20000"/>
          </a:bodyPr>
          <a:lstStyle/>
          <a:p>
            <a:pPr marL="0" indent="0">
              <a:buNone/>
            </a:pPr>
            <a:r>
              <a:rPr lang="en-US" dirty="0"/>
              <a:t>regression </a:t>
            </a:r>
          </a:p>
          <a:p>
            <a:pPr marL="0" indent="0">
              <a:buNone/>
            </a:pPr>
            <a:r>
              <a:rPr lang="en-US" dirty="0"/>
              <a:t> dependent = write</a:t>
            </a:r>
          </a:p>
          <a:p>
            <a:pPr marL="0" indent="0">
              <a:buNone/>
            </a:pPr>
            <a:r>
              <a:rPr lang="en-US" dirty="0"/>
              <a:t> /method = enter female read.</a:t>
            </a:r>
          </a:p>
          <a:p>
            <a:pPr marL="0" indent="0">
              <a:buNone/>
            </a:pPr>
            <a:endParaRPr lang="en-US" dirty="0"/>
          </a:p>
          <a:p>
            <a:pPr marL="0" indent="0">
              <a:buNone/>
            </a:pPr>
            <a:r>
              <a:rPr lang="en-US" dirty="0"/>
              <a:t>correlations </a:t>
            </a:r>
          </a:p>
          <a:p>
            <a:pPr marL="0" indent="0">
              <a:buNone/>
            </a:pPr>
            <a:r>
              <a:rPr lang="en-US" dirty="0"/>
              <a:t> /variables = write read math female.</a:t>
            </a:r>
          </a:p>
          <a:p>
            <a:pPr marL="0" indent="0">
              <a:buNone/>
            </a:pPr>
            <a:endParaRPr lang="en-US" dirty="0"/>
          </a:p>
          <a:p>
            <a:pPr marL="0" indent="0">
              <a:buNone/>
            </a:pPr>
            <a:r>
              <a:rPr lang="en-US" dirty="0"/>
              <a:t>omsend tag = ["cor"].</a:t>
            </a:r>
          </a:p>
          <a:p>
            <a:pPr marL="0" indent="0">
              <a:buNone/>
            </a:pPr>
            <a:r>
              <a:rPr lang="en-US" dirty="0"/>
              <a:t>regression </a:t>
            </a:r>
          </a:p>
          <a:p>
            <a:pPr marL="0" indent="0">
              <a:buNone/>
            </a:pPr>
            <a:r>
              <a:rPr lang="en-US" dirty="0"/>
              <a:t> dependent = write</a:t>
            </a:r>
          </a:p>
          <a:p>
            <a:pPr marL="0" indent="0">
              <a:buNone/>
            </a:pPr>
            <a:r>
              <a:rPr lang="en-US" dirty="0"/>
              <a:t> /method = enter female math.</a:t>
            </a:r>
          </a:p>
          <a:p>
            <a:pPr marL="0" indent="0">
              <a:buNone/>
            </a:pPr>
            <a:endParaRPr lang="en-US" dirty="0"/>
          </a:p>
        </p:txBody>
      </p:sp>
    </p:spTree>
    <p:extLst>
      <p:ext uri="{BB962C8B-B14F-4D97-AF65-F5344CB8AC3E}">
        <p14:creationId xmlns:p14="http://schemas.microsoft.com/office/powerpoint/2010/main" val="310710340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20152-EC83-4EF0-BF61-EA02AFB5CDDD}"/>
              </a:ext>
            </a:extLst>
          </p:cNvPr>
          <p:cNvSpPr>
            <a:spLocks noGrp="1"/>
          </p:cNvSpPr>
          <p:nvPr>
            <p:ph type="title"/>
          </p:nvPr>
        </p:nvSpPr>
        <p:spPr/>
        <p:txBody>
          <a:bodyPr/>
          <a:lstStyle/>
          <a:p>
            <a:r>
              <a:rPr lang="en-US" dirty="0"/>
              <a:t>Output to data: The OMS commands</a:t>
            </a:r>
          </a:p>
        </p:txBody>
      </p:sp>
      <p:sp>
        <p:nvSpPr>
          <p:cNvPr id="3" name="Content Placeholder 2">
            <a:extLst>
              <a:ext uri="{FF2B5EF4-FFF2-40B4-BE49-F238E27FC236}">
                <a16:creationId xmlns:a16="http://schemas.microsoft.com/office/drawing/2014/main" id="{7064ECD1-133D-43E0-9D4C-7387F8D1485D}"/>
              </a:ext>
            </a:extLst>
          </p:cNvPr>
          <p:cNvSpPr>
            <a:spLocks noGrp="1"/>
          </p:cNvSpPr>
          <p:nvPr>
            <p:ph idx="1"/>
          </p:nvPr>
        </p:nvSpPr>
        <p:spPr/>
        <p:txBody>
          <a:bodyPr>
            <a:normAutofit fontScale="77500" lnSpcReduction="20000"/>
          </a:bodyPr>
          <a:lstStyle/>
          <a:p>
            <a:pPr marL="0" indent="0">
              <a:buNone/>
            </a:pPr>
            <a:r>
              <a:rPr lang="en-US" dirty="0"/>
              <a:t>regression </a:t>
            </a:r>
          </a:p>
          <a:p>
            <a:pPr marL="0" indent="0">
              <a:buNone/>
            </a:pPr>
            <a:r>
              <a:rPr lang="en-US" dirty="0"/>
              <a:t> dependent = write</a:t>
            </a:r>
          </a:p>
          <a:p>
            <a:pPr marL="0" indent="0">
              <a:buNone/>
            </a:pPr>
            <a:r>
              <a:rPr lang="en-US" dirty="0"/>
              <a:t> /method = enter female read math.</a:t>
            </a:r>
          </a:p>
          <a:p>
            <a:pPr marL="0" indent="0">
              <a:buNone/>
            </a:pPr>
            <a:endParaRPr lang="en-US" dirty="0"/>
          </a:p>
          <a:p>
            <a:pPr marL="0" indent="0">
              <a:buNone/>
            </a:pPr>
            <a:r>
              <a:rPr lang="en-US" dirty="0"/>
              <a:t>omsinfo.</a:t>
            </a:r>
          </a:p>
          <a:p>
            <a:pPr marL="0" indent="0">
              <a:buNone/>
            </a:pPr>
            <a:endParaRPr lang="en-US" dirty="0"/>
          </a:p>
          <a:p>
            <a:pPr marL="0" indent="0">
              <a:buNone/>
            </a:pPr>
            <a:r>
              <a:rPr lang="en-US" dirty="0"/>
              <a:t>omsend tag = ["reg"].</a:t>
            </a:r>
          </a:p>
          <a:p>
            <a:pPr marL="0" indent="0">
              <a:buNone/>
            </a:pPr>
            <a:endParaRPr lang="en-US" dirty="0"/>
          </a:p>
          <a:p>
            <a:pPr marL="0" indent="0">
              <a:buNone/>
            </a:pPr>
            <a:r>
              <a:rPr lang="en-US" dirty="0"/>
              <a:t>get file "D:\data\seminars\SPSS_syntax_2022\results1.sav".</a:t>
            </a:r>
          </a:p>
          <a:p>
            <a:pPr marL="0" indent="0">
              <a:buNone/>
            </a:pPr>
            <a:r>
              <a:rPr lang="en-US" dirty="0"/>
              <a:t>list.</a:t>
            </a:r>
          </a:p>
          <a:p>
            <a:pPr marL="0" indent="0">
              <a:buNone/>
            </a:pPr>
            <a:r>
              <a:rPr lang="en-US" dirty="0"/>
              <a:t>get file "D:\data\seminars\SPSS_syntax_2022\results2.sav".</a:t>
            </a:r>
          </a:p>
          <a:p>
            <a:pPr marL="0" indent="0">
              <a:buNone/>
            </a:pPr>
            <a:r>
              <a:rPr lang="en-US" dirty="0"/>
              <a:t>list.</a:t>
            </a:r>
          </a:p>
        </p:txBody>
      </p:sp>
    </p:spTree>
    <p:extLst>
      <p:ext uri="{BB962C8B-B14F-4D97-AF65-F5344CB8AC3E}">
        <p14:creationId xmlns:p14="http://schemas.microsoft.com/office/powerpoint/2010/main" val="922796553"/>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9F41E-0C84-41CA-A0B3-72DAD19BA691}"/>
              </a:ext>
            </a:extLst>
          </p:cNvPr>
          <p:cNvSpPr>
            <a:spLocks noGrp="1"/>
          </p:cNvSpPr>
          <p:nvPr>
            <p:ph type="title"/>
          </p:nvPr>
        </p:nvSpPr>
        <p:spPr/>
        <p:txBody>
          <a:bodyPr/>
          <a:lstStyle/>
          <a:p>
            <a:r>
              <a:rPr lang="en-US" dirty="0"/>
              <a:t>Finishing up: The show command</a:t>
            </a:r>
          </a:p>
        </p:txBody>
      </p:sp>
      <p:sp>
        <p:nvSpPr>
          <p:cNvPr id="3" name="Content Placeholder 2">
            <a:extLst>
              <a:ext uri="{FF2B5EF4-FFF2-40B4-BE49-F238E27FC236}">
                <a16:creationId xmlns:a16="http://schemas.microsoft.com/office/drawing/2014/main" id="{72E902C7-B0A4-4163-A38D-257B0F0846E3}"/>
              </a:ext>
            </a:extLst>
          </p:cNvPr>
          <p:cNvSpPr>
            <a:spLocks noGrp="1"/>
          </p:cNvSpPr>
          <p:nvPr>
            <p:ph idx="1"/>
          </p:nvPr>
        </p:nvSpPr>
        <p:spPr/>
        <p:txBody>
          <a:bodyPr/>
          <a:lstStyle/>
          <a:p>
            <a:r>
              <a:rPr lang="en-US" dirty="0"/>
              <a:t>The </a:t>
            </a:r>
            <a:r>
              <a:rPr lang="en-US" b="1" dirty="0"/>
              <a:t>show</a:t>
            </a:r>
            <a:r>
              <a:rPr lang="en-US" dirty="0"/>
              <a:t> command displays the current settings for running options.</a:t>
            </a:r>
          </a:p>
          <a:p>
            <a:r>
              <a:rPr lang="en-US" dirty="0"/>
              <a:t>Most of these can be changed using the </a:t>
            </a:r>
            <a:r>
              <a:rPr lang="en-US" b="1" dirty="0"/>
              <a:t>set</a:t>
            </a:r>
            <a:r>
              <a:rPr lang="en-US" dirty="0"/>
              <a:t> command.</a:t>
            </a:r>
          </a:p>
          <a:p>
            <a:endParaRPr lang="en-US" dirty="0"/>
          </a:p>
          <a:p>
            <a:pPr marL="0" indent="0">
              <a:buNone/>
            </a:pPr>
            <a:r>
              <a:rPr lang="en-US" dirty="0"/>
              <a:t>show license.</a:t>
            </a:r>
          </a:p>
          <a:p>
            <a:pPr marL="0" indent="0">
              <a:buNone/>
            </a:pPr>
            <a:r>
              <a:rPr lang="en-US" dirty="0"/>
              <a:t>show seed. </a:t>
            </a:r>
          </a:p>
          <a:p>
            <a:pPr marL="0" indent="0">
              <a:buNone/>
            </a:pPr>
            <a:r>
              <a:rPr lang="en-US" dirty="0"/>
              <a:t>show directory version locale format.</a:t>
            </a:r>
          </a:p>
        </p:txBody>
      </p:sp>
    </p:spTree>
    <p:extLst>
      <p:ext uri="{BB962C8B-B14F-4D97-AF65-F5344CB8AC3E}">
        <p14:creationId xmlns:p14="http://schemas.microsoft.com/office/powerpoint/2010/main" val="67288395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2EA67-428A-48F5-BB39-19805D372309}"/>
              </a:ext>
            </a:extLst>
          </p:cNvPr>
          <p:cNvSpPr>
            <a:spLocks noGrp="1"/>
          </p:cNvSpPr>
          <p:nvPr>
            <p:ph type="title"/>
          </p:nvPr>
        </p:nvSpPr>
        <p:spPr/>
        <p:txBody>
          <a:bodyPr/>
          <a:lstStyle/>
          <a:p>
            <a:r>
              <a:rPr lang="en-US" dirty="0"/>
              <a:t>Finishing up: Extension commands</a:t>
            </a:r>
          </a:p>
        </p:txBody>
      </p:sp>
      <p:sp>
        <p:nvSpPr>
          <p:cNvPr id="3" name="Content Placeholder 2">
            <a:extLst>
              <a:ext uri="{FF2B5EF4-FFF2-40B4-BE49-F238E27FC236}">
                <a16:creationId xmlns:a16="http://schemas.microsoft.com/office/drawing/2014/main" id="{FF1752F3-C5FC-4277-9278-EAEB2D5CEADC}"/>
              </a:ext>
            </a:extLst>
          </p:cNvPr>
          <p:cNvSpPr>
            <a:spLocks noGrp="1"/>
          </p:cNvSpPr>
          <p:nvPr>
            <p:ph idx="1"/>
          </p:nvPr>
        </p:nvSpPr>
        <p:spPr/>
        <p:txBody>
          <a:bodyPr/>
          <a:lstStyle/>
          <a:p>
            <a:r>
              <a:rPr lang="en-US" dirty="0"/>
              <a:t>Extension commands are community-contributed commands that extend the functionality of SPSS.  </a:t>
            </a:r>
          </a:p>
          <a:p>
            <a:r>
              <a:rPr lang="en-US" dirty="0"/>
              <a:t>Click on Extensions -&gt; Extension Hub</a:t>
            </a:r>
          </a:p>
          <a:p>
            <a:r>
              <a:rPr lang="en-US" dirty="0"/>
              <a:t>The extension commands use either Python or R</a:t>
            </a:r>
          </a:p>
          <a:p>
            <a:r>
              <a:rPr lang="en-US" dirty="0"/>
              <a:t>The version of Python needed to run the extension commands installs with SPSS.</a:t>
            </a:r>
          </a:p>
          <a:p>
            <a:r>
              <a:rPr lang="en-US" dirty="0"/>
              <a:t>To use extensions that use R, you need to install the version of R corresponding to your installation of SPSS and then install the R bridge.</a:t>
            </a:r>
          </a:p>
        </p:txBody>
      </p:sp>
    </p:spTree>
    <p:extLst>
      <p:ext uri="{BB962C8B-B14F-4D97-AF65-F5344CB8AC3E}">
        <p14:creationId xmlns:p14="http://schemas.microsoft.com/office/powerpoint/2010/main" val="4193614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F74BC-1984-41D1-8901-8553B7C0E876}"/>
              </a:ext>
            </a:extLst>
          </p:cNvPr>
          <p:cNvSpPr>
            <a:spLocks noGrp="1"/>
          </p:cNvSpPr>
          <p:nvPr>
            <p:ph type="title"/>
          </p:nvPr>
        </p:nvSpPr>
        <p:spPr>
          <a:xfrm>
            <a:off x="729673" y="365125"/>
            <a:ext cx="10624127" cy="1325563"/>
          </a:xfrm>
        </p:spPr>
        <p:txBody>
          <a:bodyPr/>
          <a:lstStyle/>
          <a:p>
            <a:r>
              <a:rPr lang="en-US" dirty="0"/>
              <a:t>Getting data into SPSS: The get data command</a:t>
            </a:r>
          </a:p>
        </p:txBody>
      </p:sp>
      <p:sp>
        <p:nvSpPr>
          <p:cNvPr id="3" name="Content Placeholder 2">
            <a:extLst>
              <a:ext uri="{FF2B5EF4-FFF2-40B4-BE49-F238E27FC236}">
                <a16:creationId xmlns:a16="http://schemas.microsoft.com/office/drawing/2014/main" id="{20DA32E0-E085-4BFD-B359-420EBFBA3F30}"/>
              </a:ext>
            </a:extLst>
          </p:cNvPr>
          <p:cNvSpPr>
            <a:spLocks noGrp="1"/>
          </p:cNvSpPr>
          <p:nvPr>
            <p:ph idx="1"/>
          </p:nvPr>
        </p:nvSpPr>
        <p:spPr/>
        <p:txBody>
          <a:bodyPr/>
          <a:lstStyle/>
          <a:p>
            <a:pPr marL="0" indent="0">
              <a:buNone/>
            </a:pPr>
            <a:r>
              <a:rPr lang="en-US" dirty="0"/>
              <a:t>get data</a:t>
            </a:r>
          </a:p>
          <a:p>
            <a:pPr marL="0" indent="0">
              <a:buNone/>
            </a:pPr>
            <a:r>
              <a:rPr lang="en-US" dirty="0"/>
              <a:t>/type = txt</a:t>
            </a:r>
          </a:p>
          <a:p>
            <a:pPr marL="0" indent="0">
              <a:buNone/>
            </a:pPr>
            <a:r>
              <a:rPr lang="en-US" dirty="0"/>
              <a:t>/file = "D:\data\seminars\SPSS_syntax_2022\hsbdemo_tab.dat"</a:t>
            </a:r>
          </a:p>
          <a:p>
            <a:pPr marL="0" indent="0">
              <a:buNone/>
            </a:pPr>
            <a:r>
              <a:rPr lang="en-US" dirty="0"/>
              <a:t>/delimiters = "\t"</a:t>
            </a:r>
          </a:p>
          <a:p>
            <a:pPr marL="0" indent="0">
              <a:buNone/>
            </a:pPr>
            <a:r>
              <a:rPr lang="en-US" dirty="0"/>
              <a:t>/firstcase = 2</a:t>
            </a:r>
          </a:p>
          <a:p>
            <a:pPr marL="0" indent="0">
              <a:buNone/>
            </a:pPr>
            <a:r>
              <a:rPr lang="en-US" dirty="0"/>
              <a:t>/variables = id f2 female f1 ses f1 schtyp f1 prog f1 read f2 write f2 math f2 science f2 socst f2 honors f1 awards f1 cid f2.</a:t>
            </a:r>
          </a:p>
          <a:p>
            <a:pPr marL="0" indent="0">
              <a:buNone/>
            </a:pPr>
            <a:r>
              <a:rPr lang="en-US" dirty="0"/>
              <a:t>dataset name tab.</a:t>
            </a:r>
          </a:p>
        </p:txBody>
      </p:sp>
    </p:spTree>
    <p:extLst>
      <p:ext uri="{BB962C8B-B14F-4D97-AF65-F5344CB8AC3E}">
        <p14:creationId xmlns:p14="http://schemas.microsoft.com/office/powerpoint/2010/main" val="330382298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AAC87-4287-45BE-BA9E-96521DA910EE}"/>
              </a:ext>
            </a:extLst>
          </p:cNvPr>
          <p:cNvSpPr>
            <a:spLocks noGrp="1"/>
          </p:cNvSpPr>
          <p:nvPr>
            <p:ph type="title"/>
          </p:nvPr>
        </p:nvSpPr>
        <p:spPr/>
        <p:txBody>
          <a:bodyPr/>
          <a:lstStyle/>
          <a:p>
            <a:r>
              <a:rPr lang="en-US"/>
              <a:t>Great resources</a:t>
            </a:r>
          </a:p>
        </p:txBody>
      </p:sp>
      <p:sp>
        <p:nvSpPr>
          <p:cNvPr id="3" name="Content Placeholder 2">
            <a:extLst>
              <a:ext uri="{FF2B5EF4-FFF2-40B4-BE49-F238E27FC236}">
                <a16:creationId xmlns:a16="http://schemas.microsoft.com/office/drawing/2014/main" id="{1E80E7EE-F272-4C00-871A-62C80568D6D5}"/>
              </a:ext>
            </a:extLst>
          </p:cNvPr>
          <p:cNvSpPr>
            <a:spLocks noGrp="1"/>
          </p:cNvSpPr>
          <p:nvPr>
            <p:ph idx="1"/>
          </p:nvPr>
        </p:nvSpPr>
        <p:spPr/>
        <p:txBody>
          <a:bodyPr/>
          <a:lstStyle/>
          <a:p>
            <a:r>
              <a:rPr lang="en-US"/>
              <a:t>Raynald Levesque </a:t>
            </a:r>
          </a:p>
          <a:p>
            <a:r>
              <a:rPr lang="en-US"/>
              <a:t>Marija J. Norusis </a:t>
            </a:r>
          </a:p>
          <a:p>
            <a:r>
              <a:rPr lang="en-US"/>
              <a:t>Andy Field.</a:t>
            </a:r>
          </a:p>
        </p:txBody>
      </p:sp>
    </p:spTree>
    <p:extLst>
      <p:ext uri="{BB962C8B-B14F-4D97-AF65-F5344CB8AC3E}">
        <p14:creationId xmlns:p14="http://schemas.microsoft.com/office/powerpoint/2010/main" val="382563700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656D2-4C25-4EB3-A6C2-8DBEF4485504}"/>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4D727464-AF37-4C9E-A86F-D650B74EFF9F}"/>
              </a:ext>
            </a:extLst>
          </p:cNvPr>
          <p:cNvSpPr>
            <a:spLocks noGrp="1"/>
          </p:cNvSpPr>
          <p:nvPr>
            <p:ph idx="1"/>
          </p:nvPr>
        </p:nvSpPr>
        <p:spPr/>
        <p:txBody>
          <a:bodyPr>
            <a:normAutofit/>
          </a:bodyPr>
          <a:lstStyle/>
          <a:p>
            <a:r>
              <a:rPr lang="en-US" sz="4800" dirty="0"/>
              <a:t>Thank you for attending this </a:t>
            </a:r>
            <a:r>
              <a:rPr lang="en-US" sz="4800"/>
              <a:t>workshop!</a:t>
            </a:r>
          </a:p>
          <a:p>
            <a:endParaRPr lang="en-US" sz="4800"/>
          </a:p>
          <a:p>
            <a:r>
              <a:rPr lang="en-US" sz="4800"/>
              <a:t>Questions???</a:t>
            </a:r>
            <a:endParaRPr lang="en-US" sz="4800" dirty="0"/>
          </a:p>
        </p:txBody>
      </p:sp>
    </p:spTree>
    <p:extLst>
      <p:ext uri="{BB962C8B-B14F-4D97-AF65-F5344CB8AC3E}">
        <p14:creationId xmlns:p14="http://schemas.microsoft.com/office/powerpoint/2010/main" val="3422123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574CA-F710-45F1-96B8-B84C78ED2936}"/>
              </a:ext>
            </a:extLst>
          </p:cNvPr>
          <p:cNvSpPr>
            <a:spLocks noGrp="1"/>
          </p:cNvSpPr>
          <p:nvPr>
            <p:ph type="title"/>
          </p:nvPr>
        </p:nvSpPr>
        <p:spPr/>
        <p:txBody>
          <a:bodyPr/>
          <a:lstStyle/>
          <a:p>
            <a:r>
              <a:rPr lang="en-US" dirty="0"/>
              <a:t>Getting data into SPSS:  Doing it yourself!</a:t>
            </a:r>
          </a:p>
        </p:txBody>
      </p:sp>
      <p:sp>
        <p:nvSpPr>
          <p:cNvPr id="3" name="Content Placeholder 2">
            <a:extLst>
              <a:ext uri="{FF2B5EF4-FFF2-40B4-BE49-F238E27FC236}">
                <a16:creationId xmlns:a16="http://schemas.microsoft.com/office/drawing/2014/main" id="{A2893C7A-CB0C-4CB4-9333-9B13FF3D2E98}"/>
              </a:ext>
            </a:extLst>
          </p:cNvPr>
          <p:cNvSpPr>
            <a:spLocks noGrp="1"/>
          </p:cNvSpPr>
          <p:nvPr>
            <p:ph idx="1"/>
          </p:nvPr>
        </p:nvSpPr>
        <p:spPr/>
        <p:txBody>
          <a:bodyPr>
            <a:normAutofit fontScale="85000" lnSpcReduction="20000"/>
          </a:bodyPr>
          <a:lstStyle/>
          <a:p>
            <a:pPr marL="0" indent="0">
              <a:buNone/>
            </a:pPr>
            <a:r>
              <a:rPr lang="en-US" dirty="0"/>
              <a:t>data list list</a:t>
            </a:r>
          </a:p>
          <a:p>
            <a:pPr marL="0" indent="0">
              <a:buNone/>
            </a:pPr>
            <a:r>
              <a:rPr lang="en-US" dirty="0"/>
              <a:t>/id (f2.0) v1 (f2.2) v2 (f1.0) v3 (f5) stringvar1 (a5).</a:t>
            </a:r>
          </a:p>
          <a:p>
            <a:pPr marL="0" indent="0">
              <a:buNone/>
            </a:pPr>
            <a:r>
              <a:rPr lang="en-US" dirty="0"/>
              <a:t>begin data.</a:t>
            </a:r>
          </a:p>
          <a:p>
            <a:pPr marL="0" indent="0">
              <a:buNone/>
            </a:pPr>
            <a:r>
              <a:rPr lang="en-US" dirty="0"/>
              <a:t>12 .63 5 12548 abcde</a:t>
            </a:r>
          </a:p>
          <a:p>
            <a:pPr marL="0" indent="0">
              <a:buNone/>
            </a:pPr>
            <a:r>
              <a:rPr lang="en-US" dirty="0"/>
              <a:t>16 .98 7 98745 jklmn</a:t>
            </a:r>
          </a:p>
          <a:p>
            <a:pPr marL="0" indent="0">
              <a:buNone/>
            </a:pPr>
            <a:r>
              <a:rPr lang="en-US" dirty="0"/>
              <a:t>22 .01 2 15963 fdsaq</a:t>
            </a:r>
          </a:p>
          <a:p>
            <a:pPr marL="0" indent="0">
              <a:buNone/>
            </a:pPr>
            <a:r>
              <a:rPr lang="en-US" dirty="0"/>
              <a:t>55 .00 6 35741 poiuy</a:t>
            </a:r>
          </a:p>
          <a:p>
            <a:pPr marL="0" indent="0">
              <a:buNone/>
            </a:pPr>
            <a:r>
              <a:rPr lang="en-US" dirty="0"/>
              <a:t>79 .33 1 75321 qwert</a:t>
            </a:r>
          </a:p>
          <a:p>
            <a:pPr marL="0" indent="0">
              <a:buNone/>
            </a:pPr>
            <a:r>
              <a:rPr lang="en-US" dirty="0"/>
              <a:t>end data.</a:t>
            </a:r>
          </a:p>
          <a:p>
            <a:pPr marL="0" indent="0">
              <a:buNone/>
            </a:pPr>
            <a:r>
              <a:rPr lang="en-US" dirty="0"/>
              <a:t>dataset name littletest.</a:t>
            </a:r>
          </a:p>
          <a:p>
            <a:pPr marL="0" indent="0">
              <a:buNone/>
            </a:pPr>
            <a:r>
              <a:rPr lang="en-US" dirty="0"/>
              <a:t>list.</a:t>
            </a:r>
          </a:p>
          <a:p>
            <a:pPr marL="0" indent="0">
              <a:buNone/>
            </a:pPr>
            <a:endParaRPr lang="en-US" dirty="0"/>
          </a:p>
        </p:txBody>
      </p:sp>
    </p:spTree>
    <p:extLst>
      <p:ext uri="{BB962C8B-B14F-4D97-AF65-F5344CB8AC3E}">
        <p14:creationId xmlns:p14="http://schemas.microsoft.com/office/powerpoint/2010/main" val="3945919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35852-89ED-4C56-8F92-DB3175BD975D}"/>
              </a:ext>
            </a:extLst>
          </p:cNvPr>
          <p:cNvSpPr>
            <a:spLocks noGrp="1"/>
          </p:cNvSpPr>
          <p:nvPr>
            <p:ph type="title"/>
          </p:nvPr>
        </p:nvSpPr>
        <p:spPr/>
        <p:txBody>
          <a:bodyPr/>
          <a:lstStyle/>
          <a:p>
            <a:r>
              <a:rPr lang="en-US" dirty="0"/>
              <a:t>Dataset commands</a:t>
            </a:r>
          </a:p>
        </p:txBody>
      </p:sp>
      <p:sp>
        <p:nvSpPr>
          <p:cNvPr id="3" name="Content Placeholder 2">
            <a:extLst>
              <a:ext uri="{FF2B5EF4-FFF2-40B4-BE49-F238E27FC236}">
                <a16:creationId xmlns:a16="http://schemas.microsoft.com/office/drawing/2014/main" id="{6548AD80-A04F-4096-93E2-05CC59ED019F}"/>
              </a:ext>
            </a:extLst>
          </p:cNvPr>
          <p:cNvSpPr>
            <a:spLocks noGrp="1"/>
          </p:cNvSpPr>
          <p:nvPr>
            <p:ph idx="1"/>
          </p:nvPr>
        </p:nvSpPr>
        <p:spPr/>
        <p:txBody>
          <a:bodyPr>
            <a:normAutofit fontScale="92500" lnSpcReduction="10000"/>
          </a:bodyPr>
          <a:lstStyle/>
          <a:p>
            <a:r>
              <a:rPr lang="en-US" b="1" dirty="0"/>
              <a:t>dataset name</a:t>
            </a:r>
            <a:r>
              <a:rPr lang="en-US" dirty="0"/>
              <a:t>: names the active dataset</a:t>
            </a:r>
          </a:p>
          <a:p>
            <a:r>
              <a:rPr lang="en-US" b="1" dirty="0"/>
              <a:t>dataset activate</a:t>
            </a:r>
            <a:r>
              <a:rPr lang="en-US" dirty="0"/>
              <a:t>: activates the dataset</a:t>
            </a:r>
          </a:p>
          <a:p>
            <a:r>
              <a:rPr lang="en-US" b="1" dirty="0"/>
              <a:t>dataset declare</a:t>
            </a:r>
            <a:r>
              <a:rPr lang="en-US" dirty="0"/>
              <a:t>: creates a new dataset that is not associated with any open dataset (helpful when you need a temporary dataset)</a:t>
            </a:r>
          </a:p>
          <a:p>
            <a:r>
              <a:rPr lang="en-US" b="1" dirty="0"/>
              <a:t>dataset display</a:t>
            </a:r>
            <a:r>
              <a:rPr lang="en-US" dirty="0"/>
              <a:t>:  displays a list of the currently available datasets</a:t>
            </a:r>
          </a:p>
          <a:p>
            <a:r>
              <a:rPr lang="en-US" b="1" dirty="0"/>
              <a:t>dataset copy</a:t>
            </a:r>
            <a:r>
              <a:rPr lang="en-US" dirty="0"/>
              <a:t>:  creates a new dataset that captures the current state of the active dataset (the current state of the active dataset may be different than the state of saved dataset).  The copy is not saved to your computer, but you can do that if you wish</a:t>
            </a:r>
          </a:p>
          <a:p>
            <a:r>
              <a:rPr lang="en-US" b="1" dirty="0"/>
              <a:t>dataset close</a:t>
            </a:r>
            <a:r>
              <a:rPr lang="en-US" dirty="0"/>
              <a:t>:  closes the named dataset. If the keyword </a:t>
            </a:r>
            <a:r>
              <a:rPr lang="en-US" b="1" dirty="0"/>
              <a:t>all</a:t>
            </a:r>
            <a:r>
              <a:rPr lang="en-US" dirty="0"/>
              <a:t> is used, all but the active dataset are closed.</a:t>
            </a:r>
          </a:p>
        </p:txBody>
      </p:sp>
    </p:spTree>
    <p:extLst>
      <p:ext uri="{BB962C8B-B14F-4D97-AF65-F5344CB8AC3E}">
        <p14:creationId xmlns:p14="http://schemas.microsoft.com/office/powerpoint/2010/main" val="428892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8E7A7-5A96-410A-A23A-052CFD7B4A25}"/>
              </a:ext>
            </a:extLst>
          </p:cNvPr>
          <p:cNvSpPr>
            <a:spLocks noGrp="1"/>
          </p:cNvSpPr>
          <p:nvPr>
            <p:ph type="title"/>
          </p:nvPr>
        </p:nvSpPr>
        <p:spPr/>
        <p:txBody>
          <a:bodyPr/>
          <a:lstStyle/>
          <a:p>
            <a:r>
              <a:rPr lang="en-US" dirty="0"/>
              <a:t>Examples using the dataset commands</a:t>
            </a:r>
          </a:p>
        </p:txBody>
      </p:sp>
      <p:sp>
        <p:nvSpPr>
          <p:cNvPr id="3" name="Content Placeholder 2">
            <a:extLst>
              <a:ext uri="{FF2B5EF4-FFF2-40B4-BE49-F238E27FC236}">
                <a16:creationId xmlns:a16="http://schemas.microsoft.com/office/drawing/2014/main" id="{B0BC89FA-691A-4A04-8C92-9EB560472573}"/>
              </a:ext>
            </a:extLst>
          </p:cNvPr>
          <p:cNvSpPr>
            <a:spLocks noGrp="1"/>
          </p:cNvSpPr>
          <p:nvPr>
            <p:ph idx="1"/>
          </p:nvPr>
        </p:nvSpPr>
        <p:spPr/>
        <p:txBody>
          <a:bodyPr/>
          <a:lstStyle/>
          <a:p>
            <a:pPr marL="0" indent="0">
              <a:buNone/>
            </a:pPr>
            <a:r>
              <a:rPr lang="en-US" dirty="0"/>
              <a:t>dataset close sas.</a:t>
            </a:r>
          </a:p>
          <a:p>
            <a:pPr marL="0" indent="0">
              <a:buNone/>
            </a:pPr>
            <a:r>
              <a:rPr lang="en-US" dirty="0"/>
              <a:t>dataset display. </a:t>
            </a:r>
          </a:p>
          <a:p>
            <a:pPr marL="0" indent="0">
              <a:buNone/>
            </a:pPr>
            <a:r>
              <a:rPr lang="en-US" dirty="0"/>
              <a:t>dataset activate hsbdemo.</a:t>
            </a:r>
          </a:p>
          <a:p>
            <a:pPr marL="0" indent="0">
              <a:buNone/>
            </a:pPr>
            <a:r>
              <a:rPr lang="en-US" dirty="0"/>
              <a:t>dataset close </a:t>
            </a:r>
            <a:r>
              <a:rPr lang="en-US"/>
              <a:t>all.</a:t>
            </a:r>
          </a:p>
          <a:p>
            <a:pPr marL="0" indent="0">
              <a:buNone/>
            </a:pPr>
            <a:r>
              <a:rPr lang="en-US"/>
              <a:t>dataset display. </a:t>
            </a:r>
          </a:p>
          <a:p>
            <a:pPr marL="0" indent="0">
              <a:buNone/>
            </a:pPr>
            <a:r>
              <a:rPr lang="en-US"/>
              <a:t>dataset name hsbdemo.</a:t>
            </a:r>
          </a:p>
          <a:p>
            <a:pPr marL="0" indent="0">
              <a:buNone/>
            </a:pPr>
            <a:r>
              <a:rPr lang="en-US"/>
              <a:t>dataset display.</a:t>
            </a:r>
            <a:endParaRPr lang="en-US" dirty="0"/>
          </a:p>
        </p:txBody>
      </p:sp>
    </p:spTree>
    <p:extLst>
      <p:ext uri="{BB962C8B-B14F-4D97-AF65-F5344CB8AC3E}">
        <p14:creationId xmlns:p14="http://schemas.microsoft.com/office/powerpoint/2010/main" val="1641284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533F4-C4A2-4423-AA5E-8AD7A87A26EA}"/>
              </a:ext>
            </a:extLst>
          </p:cNvPr>
          <p:cNvSpPr>
            <a:spLocks noGrp="1"/>
          </p:cNvSpPr>
          <p:nvPr>
            <p:ph type="title"/>
          </p:nvPr>
        </p:nvSpPr>
        <p:spPr/>
        <p:txBody>
          <a:bodyPr/>
          <a:lstStyle/>
          <a:p>
            <a:r>
              <a:rPr lang="en-US" dirty="0"/>
              <a:t>Example datasets</a:t>
            </a:r>
          </a:p>
        </p:txBody>
      </p:sp>
      <p:sp>
        <p:nvSpPr>
          <p:cNvPr id="3" name="Content Placeholder 2">
            <a:extLst>
              <a:ext uri="{FF2B5EF4-FFF2-40B4-BE49-F238E27FC236}">
                <a16:creationId xmlns:a16="http://schemas.microsoft.com/office/drawing/2014/main" id="{9649B1F1-A258-4886-96ED-FB19FED47B76}"/>
              </a:ext>
            </a:extLst>
          </p:cNvPr>
          <p:cNvSpPr>
            <a:spLocks noGrp="1"/>
          </p:cNvSpPr>
          <p:nvPr>
            <p:ph idx="1"/>
          </p:nvPr>
        </p:nvSpPr>
        <p:spPr/>
        <p:txBody>
          <a:bodyPr/>
          <a:lstStyle/>
          <a:p>
            <a:r>
              <a:rPr lang="en-US" dirty="0"/>
              <a:t>We will mostly be using the </a:t>
            </a:r>
            <a:r>
              <a:rPr lang="en-US" b="1"/>
              <a:t>hsbdemo</a:t>
            </a:r>
            <a:r>
              <a:rPr lang="en-US"/>
              <a:t> dataset.</a:t>
            </a:r>
            <a:endParaRPr lang="en-US" dirty="0"/>
          </a:p>
          <a:p>
            <a:r>
              <a:rPr lang="en-US" dirty="0"/>
              <a:t>Based on real data  but heavily edited so that our examples work (don’t do that with your </a:t>
            </a:r>
            <a:r>
              <a:rPr lang="en-US"/>
              <a:t>data!!!).</a:t>
            </a:r>
            <a:endParaRPr lang="en-US" dirty="0"/>
          </a:p>
          <a:p>
            <a:r>
              <a:rPr lang="en-US" dirty="0"/>
              <a:t>200 cases representing students in school who took tests and provided </a:t>
            </a:r>
            <a:r>
              <a:rPr lang="en-US"/>
              <a:t>demographic information.</a:t>
            </a:r>
            <a:endParaRPr lang="en-US" dirty="0"/>
          </a:p>
          <a:p>
            <a:r>
              <a:rPr lang="en-US" dirty="0"/>
              <a:t>We will input small datasets as needed.</a:t>
            </a:r>
          </a:p>
        </p:txBody>
      </p:sp>
    </p:spTree>
    <p:extLst>
      <p:ext uri="{BB962C8B-B14F-4D97-AF65-F5344CB8AC3E}">
        <p14:creationId xmlns:p14="http://schemas.microsoft.com/office/powerpoint/2010/main" val="7548029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2F113-A4AB-4522-9D1B-0332CCCEC7C4}"/>
              </a:ext>
            </a:extLst>
          </p:cNvPr>
          <p:cNvSpPr>
            <a:spLocks noGrp="1"/>
          </p:cNvSpPr>
          <p:nvPr>
            <p:ph type="title"/>
          </p:nvPr>
        </p:nvSpPr>
        <p:spPr/>
        <p:txBody>
          <a:bodyPr/>
          <a:lstStyle/>
          <a:p>
            <a:r>
              <a:rPr lang="en-US" dirty="0"/>
              <a:t>Detour:  The temporary command</a:t>
            </a:r>
          </a:p>
        </p:txBody>
      </p:sp>
      <p:sp>
        <p:nvSpPr>
          <p:cNvPr id="3" name="Content Placeholder 2">
            <a:extLst>
              <a:ext uri="{FF2B5EF4-FFF2-40B4-BE49-F238E27FC236}">
                <a16:creationId xmlns:a16="http://schemas.microsoft.com/office/drawing/2014/main" id="{942F99CB-D72E-42A4-9FF0-CDA3CBE016E7}"/>
              </a:ext>
            </a:extLst>
          </p:cNvPr>
          <p:cNvSpPr>
            <a:spLocks noGrp="1"/>
          </p:cNvSpPr>
          <p:nvPr>
            <p:ph idx="1"/>
          </p:nvPr>
        </p:nvSpPr>
        <p:spPr/>
        <p:txBody>
          <a:bodyPr>
            <a:normAutofit lnSpcReduction="10000"/>
          </a:bodyPr>
          <a:lstStyle/>
          <a:p>
            <a:r>
              <a:rPr lang="en-US" dirty="0"/>
              <a:t>We will use the </a:t>
            </a:r>
            <a:r>
              <a:rPr lang="en-US" b="1" dirty="0"/>
              <a:t>temporary</a:t>
            </a:r>
            <a:r>
              <a:rPr lang="en-US" dirty="0"/>
              <a:t> command in several of the examples in this workshop. </a:t>
            </a:r>
          </a:p>
          <a:p>
            <a:r>
              <a:rPr lang="en-US" dirty="0"/>
              <a:t>The </a:t>
            </a:r>
            <a:r>
              <a:rPr lang="en-US" b="1" dirty="0"/>
              <a:t>temporary</a:t>
            </a:r>
            <a:r>
              <a:rPr lang="en-US" dirty="0"/>
              <a:t> command signals the beginning of temporary transformations that are in effect only for the next procedure.</a:t>
            </a:r>
          </a:p>
          <a:p>
            <a:r>
              <a:rPr lang="en-US" dirty="0"/>
              <a:t>The temporary command does not read the active dataset; rather, it is stored pending execution with the next command that reads the dataset.</a:t>
            </a:r>
          </a:p>
          <a:p>
            <a:r>
              <a:rPr lang="en-US" dirty="0"/>
              <a:t>The </a:t>
            </a:r>
            <a:r>
              <a:rPr lang="en-US" b="1" dirty="0"/>
              <a:t>temporary</a:t>
            </a:r>
            <a:r>
              <a:rPr lang="en-US" dirty="0"/>
              <a:t> command can be used with </a:t>
            </a:r>
            <a:r>
              <a:rPr lang="en-US" b="1" dirty="0"/>
              <a:t>compute</a:t>
            </a:r>
            <a:r>
              <a:rPr lang="en-US" dirty="0"/>
              <a:t>, </a:t>
            </a:r>
            <a:r>
              <a:rPr lang="en-US" b="1" dirty="0"/>
              <a:t>recode</a:t>
            </a:r>
            <a:r>
              <a:rPr lang="en-US" dirty="0"/>
              <a:t>, </a:t>
            </a:r>
            <a:r>
              <a:rPr lang="en-US" b="1" dirty="0"/>
              <a:t>if</a:t>
            </a:r>
            <a:r>
              <a:rPr lang="en-US" dirty="0"/>
              <a:t>, </a:t>
            </a:r>
            <a:r>
              <a:rPr lang="en-US" b="1" dirty="0"/>
              <a:t>count</a:t>
            </a:r>
            <a:r>
              <a:rPr lang="en-US" dirty="0"/>
              <a:t>, </a:t>
            </a:r>
            <a:r>
              <a:rPr lang="en-US" b="1" dirty="0"/>
              <a:t>do repeat</a:t>
            </a:r>
            <a:r>
              <a:rPr lang="en-US" dirty="0"/>
              <a:t>, </a:t>
            </a:r>
            <a:r>
              <a:rPr lang="en-US" b="1" dirty="0"/>
              <a:t>loop</a:t>
            </a:r>
            <a:r>
              <a:rPr lang="en-US" dirty="0"/>
              <a:t>, </a:t>
            </a:r>
            <a:r>
              <a:rPr lang="en-US" b="1" dirty="0"/>
              <a:t>do if</a:t>
            </a:r>
            <a:r>
              <a:rPr lang="en-US" dirty="0"/>
              <a:t>, </a:t>
            </a:r>
            <a:r>
              <a:rPr lang="en-US" b="1" dirty="0"/>
              <a:t>select if</a:t>
            </a:r>
            <a:r>
              <a:rPr lang="en-US" dirty="0"/>
              <a:t>, </a:t>
            </a:r>
            <a:r>
              <a:rPr lang="en-US" b="1" dirty="0"/>
              <a:t>sample</a:t>
            </a:r>
            <a:r>
              <a:rPr lang="en-US" dirty="0"/>
              <a:t>, </a:t>
            </a:r>
            <a:r>
              <a:rPr lang="en-US" b="1" dirty="0"/>
              <a:t>filter</a:t>
            </a:r>
            <a:r>
              <a:rPr lang="en-US" dirty="0"/>
              <a:t>, </a:t>
            </a:r>
            <a:r>
              <a:rPr lang="en-US" b="1" dirty="0"/>
              <a:t>formats</a:t>
            </a:r>
            <a:r>
              <a:rPr lang="en-US" dirty="0"/>
              <a:t>, </a:t>
            </a:r>
            <a:r>
              <a:rPr lang="en-US" b="1" dirty="0"/>
              <a:t>numeric</a:t>
            </a:r>
            <a:r>
              <a:rPr lang="en-US" dirty="0"/>
              <a:t>, </a:t>
            </a:r>
            <a:r>
              <a:rPr lang="en-US" b="1" dirty="0"/>
              <a:t>string</a:t>
            </a:r>
            <a:r>
              <a:rPr lang="en-US" dirty="0"/>
              <a:t>, </a:t>
            </a:r>
            <a:r>
              <a:rPr lang="en-US" b="1" dirty="0"/>
              <a:t>split file</a:t>
            </a:r>
            <a:r>
              <a:rPr lang="en-US" dirty="0"/>
              <a:t>, </a:t>
            </a:r>
            <a:r>
              <a:rPr lang="en-US" b="1" dirty="0"/>
              <a:t>variable labels</a:t>
            </a:r>
            <a:r>
              <a:rPr lang="en-US" dirty="0"/>
              <a:t>, </a:t>
            </a:r>
            <a:r>
              <a:rPr lang="en-US" b="1" dirty="0"/>
              <a:t>value labels</a:t>
            </a:r>
            <a:r>
              <a:rPr lang="en-US" dirty="0"/>
              <a:t>, </a:t>
            </a:r>
            <a:r>
              <a:rPr lang="en-US" b="1" dirty="0"/>
              <a:t>missing value</a:t>
            </a:r>
            <a:r>
              <a:rPr lang="en-US" dirty="0"/>
              <a:t>s and </a:t>
            </a:r>
            <a:r>
              <a:rPr lang="en-US" b="1" dirty="0"/>
              <a:t>weight</a:t>
            </a:r>
            <a:r>
              <a:rPr lang="en-US" dirty="0"/>
              <a:t> (and a few other commands!).</a:t>
            </a:r>
          </a:p>
        </p:txBody>
      </p:sp>
    </p:spTree>
    <p:extLst>
      <p:ext uri="{BB962C8B-B14F-4D97-AF65-F5344CB8AC3E}">
        <p14:creationId xmlns:p14="http://schemas.microsoft.com/office/powerpoint/2010/main" val="1113011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95713-1885-4356-B2DE-8E5D81E67A29}"/>
              </a:ext>
            </a:extLst>
          </p:cNvPr>
          <p:cNvSpPr>
            <a:spLocks noGrp="1"/>
          </p:cNvSpPr>
          <p:nvPr>
            <p:ph type="title"/>
          </p:nvPr>
        </p:nvSpPr>
        <p:spPr/>
        <p:txBody>
          <a:bodyPr/>
          <a:lstStyle/>
          <a:p>
            <a:r>
              <a:rPr lang="en-US" dirty="0"/>
              <a:t>Introductory topics: Setting options</a:t>
            </a:r>
          </a:p>
        </p:txBody>
      </p:sp>
      <p:sp>
        <p:nvSpPr>
          <p:cNvPr id="3" name="Content Placeholder 2">
            <a:extLst>
              <a:ext uri="{FF2B5EF4-FFF2-40B4-BE49-F238E27FC236}">
                <a16:creationId xmlns:a16="http://schemas.microsoft.com/office/drawing/2014/main" id="{0450DB43-12A5-488B-B981-392AF78393ED}"/>
              </a:ext>
            </a:extLst>
          </p:cNvPr>
          <p:cNvSpPr>
            <a:spLocks noGrp="1"/>
          </p:cNvSpPr>
          <p:nvPr>
            <p:ph idx="1"/>
          </p:nvPr>
        </p:nvSpPr>
        <p:spPr/>
        <p:txBody>
          <a:bodyPr>
            <a:normAutofit fontScale="92500" lnSpcReduction="10000"/>
          </a:bodyPr>
          <a:lstStyle/>
          <a:p>
            <a:r>
              <a:rPr lang="en-US" dirty="0"/>
              <a:t>Using SPSS version 28.0.0.0</a:t>
            </a:r>
          </a:p>
          <a:p>
            <a:r>
              <a:rPr lang="en-US" dirty="0"/>
              <a:t>Setting options (Edit -&gt; Options)</a:t>
            </a:r>
          </a:p>
          <a:p>
            <a:pPr lvl="1"/>
            <a:r>
              <a:rPr lang="en-US" dirty="0"/>
              <a:t>General tab: Mode, Variable Lists, Output</a:t>
            </a:r>
          </a:p>
          <a:p>
            <a:pPr lvl="1"/>
            <a:r>
              <a:rPr lang="en-US" dirty="0"/>
              <a:t>Viewer tab: Syntax echoed in output</a:t>
            </a:r>
          </a:p>
          <a:p>
            <a:pPr lvl="1"/>
            <a:r>
              <a:rPr lang="en-US" dirty="0"/>
              <a:t>Viewer tab and Pivot Tables tab: Font sizes</a:t>
            </a:r>
          </a:p>
          <a:p>
            <a:pPr lvl="1"/>
            <a:r>
              <a:rPr lang="en-US" dirty="0"/>
              <a:t>Output tab: Outline labeling</a:t>
            </a:r>
          </a:p>
          <a:p>
            <a:pPr lvl="1"/>
            <a:r>
              <a:rPr lang="en-US" dirty="0"/>
              <a:t>Charts tab:  Chart Template Optional settings -&gt; APA style</a:t>
            </a:r>
          </a:p>
          <a:p>
            <a:pPr lvl="1"/>
            <a:r>
              <a:rPr lang="en-US" dirty="0"/>
              <a:t>File Locations tab: Journal file and Startup Folders</a:t>
            </a:r>
          </a:p>
          <a:p>
            <a:pPr lvl="1"/>
            <a:r>
              <a:rPr lang="en-US" dirty="0"/>
              <a:t>Syntax Editor: Auto-Complete Settings</a:t>
            </a:r>
          </a:p>
          <a:p>
            <a:pPr lvl="1"/>
            <a:r>
              <a:rPr lang="en-US" dirty="0"/>
              <a:t>Privacy: your choice!</a:t>
            </a:r>
          </a:p>
          <a:p>
            <a:pPr lvl="1"/>
            <a:r>
              <a:rPr lang="en-US" dirty="0"/>
              <a:t>Click on Apply and then OK</a:t>
            </a:r>
          </a:p>
          <a:p>
            <a:r>
              <a:rPr lang="en-US" dirty="0"/>
              <a:t>The SPSS Command Syntax Reference is your new best friend!</a:t>
            </a:r>
          </a:p>
          <a:p>
            <a:endParaRPr lang="en-US" dirty="0"/>
          </a:p>
          <a:p>
            <a:pPr lvl="1"/>
            <a:endParaRPr lang="en-US" dirty="0"/>
          </a:p>
          <a:p>
            <a:pPr marL="0" indent="0">
              <a:buNone/>
            </a:pPr>
            <a:endParaRPr lang="en-US" dirty="0"/>
          </a:p>
          <a:p>
            <a:endParaRPr lang="en-US" dirty="0"/>
          </a:p>
        </p:txBody>
      </p:sp>
    </p:spTree>
    <p:extLst>
      <p:ext uri="{BB962C8B-B14F-4D97-AF65-F5344CB8AC3E}">
        <p14:creationId xmlns:p14="http://schemas.microsoft.com/office/powerpoint/2010/main" val="24360439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A5F43-EEEB-45CF-B9C0-4AB816773F40}"/>
              </a:ext>
            </a:extLst>
          </p:cNvPr>
          <p:cNvSpPr>
            <a:spLocks noGrp="1"/>
          </p:cNvSpPr>
          <p:nvPr>
            <p:ph type="title"/>
          </p:nvPr>
        </p:nvSpPr>
        <p:spPr/>
        <p:txBody>
          <a:bodyPr/>
          <a:lstStyle/>
          <a:p>
            <a:r>
              <a:rPr lang="en-US" dirty="0"/>
              <a:t>Dataset manipulation commands</a:t>
            </a:r>
          </a:p>
        </p:txBody>
      </p:sp>
      <p:sp>
        <p:nvSpPr>
          <p:cNvPr id="3" name="Content Placeholder 2">
            <a:extLst>
              <a:ext uri="{FF2B5EF4-FFF2-40B4-BE49-F238E27FC236}">
                <a16:creationId xmlns:a16="http://schemas.microsoft.com/office/drawing/2014/main" id="{ADC17E07-E88C-4168-9839-F9802CEFB7D4}"/>
              </a:ext>
            </a:extLst>
          </p:cNvPr>
          <p:cNvSpPr>
            <a:spLocks noGrp="1"/>
          </p:cNvSpPr>
          <p:nvPr>
            <p:ph idx="1"/>
          </p:nvPr>
        </p:nvSpPr>
        <p:spPr/>
        <p:txBody>
          <a:bodyPr/>
          <a:lstStyle/>
          <a:p>
            <a:r>
              <a:rPr lang="en-US" b="1" dirty="0"/>
              <a:t>flip</a:t>
            </a:r>
            <a:r>
              <a:rPr lang="en-US" dirty="0"/>
              <a:t>: transposes rows and columns; don’t use with string variables</a:t>
            </a:r>
          </a:p>
          <a:p>
            <a:r>
              <a:rPr lang="en-US" b="1" dirty="0"/>
              <a:t>sample</a:t>
            </a:r>
            <a:r>
              <a:rPr lang="en-US" dirty="0"/>
              <a:t>:  samples cases from the active dataset</a:t>
            </a:r>
          </a:p>
          <a:p>
            <a:r>
              <a:rPr lang="en-US" b="1" dirty="0"/>
              <a:t>n of cases</a:t>
            </a:r>
            <a:r>
              <a:rPr lang="en-US" dirty="0"/>
              <a:t>: uses the first n cases</a:t>
            </a:r>
          </a:p>
          <a:p>
            <a:r>
              <a:rPr lang="en-US" b="1" dirty="0"/>
              <a:t>sort cases</a:t>
            </a:r>
            <a:r>
              <a:rPr lang="en-US" dirty="0"/>
              <a:t>: sorts the rows in the active dataset</a:t>
            </a:r>
          </a:p>
          <a:p>
            <a:r>
              <a:rPr lang="en-US" b="1" dirty="0"/>
              <a:t>sort variables</a:t>
            </a:r>
            <a:r>
              <a:rPr lang="en-US" dirty="0"/>
              <a:t>: sorts the variables in the active dataset</a:t>
            </a:r>
          </a:p>
          <a:p>
            <a:endParaRPr lang="en-US" dirty="0"/>
          </a:p>
        </p:txBody>
      </p:sp>
    </p:spTree>
    <p:extLst>
      <p:ext uri="{BB962C8B-B14F-4D97-AF65-F5344CB8AC3E}">
        <p14:creationId xmlns:p14="http://schemas.microsoft.com/office/powerpoint/2010/main" val="42776086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E251C-A0D1-46C8-85CD-BBFED0526F9F}"/>
              </a:ext>
            </a:extLst>
          </p:cNvPr>
          <p:cNvSpPr>
            <a:spLocks noGrp="1"/>
          </p:cNvSpPr>
          <p:nvPr>
            <p:ph type="title"/>
          </p:nvPr>
        </p:nvSpPr>
        <p:spPr/>
        <p:txBody>
          <a:bodyPr/>
          <a:lstStyle/>
          <a:p>
            <a:r>
              <a:rPr lang="en-US" dirty="0"/>
              <a:t>Dataset manipulation: The flip command</a:t>
            </a:r>
          </a:p>
        </p:txBody>
      </p:sp>
      <p:sp>
        <p:nvSpPr>
          <p:cNvPr id="3" name="Content Placeholder 2">
            <a:extLst>
              <a:ext uri="{FF2B5EF4-FFF2-40B4-BE49-F238E27FC236}">
                <a16:creationId xmlns:a16="http://schemas.microsoft.com/office/drawing/2014/main" id="{F632B400-D55A-479E-9E66-6B3F93395095}"/>
              </a:ext>
            </a:extLst>
          </p:cNvPr>
          <p:cNvSpPr>
            <a:spLocks noGrp="1"/>
          </p:cNvSpPr>
          <p:nvPr>
            <p:ph idx="1"/>
          </p:nvPr>
        </p:nvSpPr>
        <p:spPr/>
        <p:txBody>
          <a:bodyPr>
            <a:normAutofit lnSpcReduction="10000"/>
          </a:bodyPr>
          <a:lstStyle/>
          <a:p>
            <a:r>
              <a:rPr lang="en-US" dirty="0"/>
              <a:t>The </a:t>
            </a:r>
            <a:r>
              <a:rPr lang="en-US" b="1" dirty="0"/>
              <a:t>flip</a:t>
            </a:r>
            <a:r>
              <a:rPr lang="en-US" dirty="0"/>
              <a:t> command restructures the active dataset such the rows become columns and the columns become rows.</a:t>
            </a:r>
          </a:p>
          <a:p>
            <a:r>
              <a:rPr lang="en-US" dirty="0"/>
              <a:t>Use the </a:t>
            </a:r>
            <a:r>
              <a:rPr lang="en-US" b="1" dirty="0"/>
              <a:t>casestovars</a:t>
            </a:r>
            <a:r>
              <a:rPr lang="en-US" dirty="0"/>
              <a:t> or </a:t>
            </a:r>
            <a:r>
              <a:rPr lang="en-US" b="1" dirty="0"/>
              <a:t>varstocases</a:t>
            </a:r>
            <a:r>
              <a:rPr lang="en-US" dirty="0"/>
              <a:t> commands to reshape data.</a:t>
            </a:r>
          </a:p>
          <a:p>
            <a:r>
              <a:rPr lang="en-US" dirty="0"/>
              <a:t>The </a:t>
            </a:r>
            <a:r>
              <a:rPr lang="en-US" b="1" dirty="0"/>
              <a:t>flip</a:t>
            </a:r>
            <a:r>
              <a:rPr lang="en-US" dirty="0"/>
              <a:t> command read the active dataset and will cause the execution of any pending transformations.</a:t>
            </a:r>
          </a:p>
          <a:p>
            <a:r>
              <a:rPr lang="en-US" dirty="0"/>
              <a:t>The </a:t>
            </a:r>
            <a:r>
              <a:rPr lang="en-US" b="1" dirty="0"/>
              <a:t>flip</a:t>
            </a:r>
            <a:r>
              <a:rPr lang="en-US" dirty="0"/>
              <a:t> command assigns system missing values to string variables in the active dataset.</a:t>
            </a:r>
          </a:p>
          <a:p>
            <a:r>
              <a:rPr lang="en-US" dirty="0"/>
              <a:t>The </a:t>
            </a:r>
            <a:r>
              <a:rPr lang="en-US" b="1" dirty="0"/>
              <a:t>flip</a:t>
            </a:r>
            <a:r>
              <a:rPr lang="en-US" dirty="0"/>
              <a:t> command does not respect the </a:t>
            </a:r>
            <a:r>
              <a:rPr lang="en-US" b="1" dirty="0"/>
              <a:t>temporary</a:t>
            </a:r>
            <a:r>
              <a:rPr lang="en-US" dirty="0"/>
              <a:t> command.</a:t>
            </a:r>
          </a:p>
          <a:p>
            <a:r>
              <a:rPr lang="en-US" dirty="0"/>
              <a:t>We will make a small example dataset to use with this command so that the change is easy to see.</a:t>
            </a:r>
          </a:p>
        </p:txBody>
      </p:sp>
    </p:spTree>
    <p:extLst>
      <p:ext uri="{BB962C8B-B14F-4D97-AF65-F5344CB8AC3E}">
        <p14:creationId xmlns:p14="http://schemas.microsoft.com/office/powerpoint/2010/main" val="3461651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5843-4E2A-4C01-B4D1-39C33E3B8EE9}"/>
              </a:ext>
            </a:extLst>
          </p:cNvPr>
          <p:cNvSpPr>
            <a:spLocks noGrp="1"/>
          </p:cNvSpPr>
          <p:nvPr>
            <p:ph type="title"/>
          </p:nvPr>
        </p:nvSpPr>
        <p:spPr/>
        <p:txBody>
          <a:bodyPr/>
          <a:lstStyle/>
          <a:p>
            <a:r>
              <a:rPr lang="en-US" dirty="0"/>
              <a:t>Dataset manipulation: The flip command</a:t>
            </a:r>
          </a:p>
        </p:txBody>
      </p:sp>
      <p:sp>
        <p:nvSpPr>
          <p:cNvPr id="3" name="Content Placeholder 2">
            <a:extLst>
              <a:ext uri="{FF2B5EF4-FFF2-40B4-BE49-F238E27FC236}">
                <a16:creationId xmlns:a16="http://schemas.microsoft.com/office/drawing/2014/main" id="{34E12B90-BF51-4E1A-BECB-6571CF412CCD}"/>
              </a:ext>
            </a:extLst>
          </p:cNvPr>
          <p:cNvSpPr>
            <a:spLocks noGrp="1"/>
          </p:cNvSpPr>
          <p:nvPr>
            <p:ph idx="1"/>
          </p:nvPr>
        </p:nvSpPr>
        <p:spPr/>
        <p:txBody>
          <a:bodyPr>
            <a:normAutofit fontScale="55000" lnSpcReduction="20000"/>
          </a:bodyPr>
          <a:lstStyle/>
          <a:p>
            <a:pPr marL="0" indent="0">
              <a:buNone/>
            </a:pPr>
            <a:r>
              <a:rPr lang="en-US" dirty="0"/>
              <a:t>data list list</a:t>
            </a:r>
          </a:p>
          <a:p>
            <a:pPr marL="0" indent="0">
              <a:buNone/>
            </a:pPr>
            <a:r>
              <a:rPr lang="en-US" dirty="0"/>
              <a:t>/id (f2.0) v1 (f2.2) v2 (f1.0) v3 (f5).</a:t>
            </a:r>
          </a:p>
          <a:p>
            <a:pPr marL="0" indent="0">
              <a:buNone/>
            </a:pPr>
            <a:r>
              <a:rPr lang="en-US" dirty="0"/>
              <a:t>begin data.</a:t>
            </a:r>
          </a:p>
          <a:p>
            <a:pPr marL="0" indent="0">
              <a:buNone/>
            </a:pPr>
            <a:r>
              <a:rPr lang="en-US" dirty="0"/>
              <a:t>12 .63 5 12548</a:t>
            </a:r>
          </a:p>
          <a:p>
            <a:pPr marL="0" indent="0">
              <a:buNone/>
            </a:pPr>
            <a:r>
              <a:rPr lang="en-US" dirty="0"/>
              <a:t>16 .98 7 98745</a:t>
            </a:r>
          </a:p>
          <a:p>
            <a:pPr marL="0" indent="0">
              <a:buNone/>
            </a:pPr>
            <a:r>
              <a:rPr lang="en-US" dirty="0"/>
              <a:t>22 .01 2 15963</a:t>
            </a:r>
          </a:p>
          <a:p>
            <a:pPr marL="0" indent="0">
              <a:buNone/>
            </a:pPr>
            <a:r>
              <a:rPr lang="en-US" dirty="0"/>
              <a:t>55 .00 6 35741</a:t>
            </a:r>
          </a:p>
          <a:p>
            <a:pPr marL="0" indent="0">
              <a:buNone/>
            </a:pPr>
            <a:r>
              <a:rPr lang="en-US" dirty="0"/>
              <a:t>79 .33 1 75321</a:t>
            </a:r>
          </a:p>
          <a:p>
            <a:pPr marL="0" indent="0">
              <a:buNone/>
            </a:pPr>
            <a:r>
              <a:rPr lang="en-US" dirty="0"/>
              <a:t>end data.</a:t>
            </a:r>
          </a:p>
          <a:p>
            <a:pPr marL="0" indent="0">
              <a:buNone/>
            </a:pPr>
            <a:r>
              <a:rPr lang="en-US" dirty="0"/>
              <a:t>list.</a:t>
            </a:r>
          </a:p>
          <a:p>
            <a:pPr marL="0" indent="0">
              <a:buNone/>
            </a:pPr>
            <a:r>
              <a:rPr lang="en-US" dirty="0"/>
              <a:t>dataset name little.</a:t>
            </a:r>
          </a:p>
          <a:p>
            <a:pPr marL="0" indent="0">
              <a:buNone/>
            </a:pPr>
            <a:r>
              <a:rPr lang="en-US" dirty="0"/>
              <a:t>list.</a:t>
            </a:r>
          </a:p>
          <a:p>
            <a:pPr marL="0" indent="0">
              <a:buNone/>
            </a:pPr>
            <a:r>
              <a:rPr lang="en-US" dirty="0"/>
              <a:t>flip.</a:t>
            </a:r>
          </a:p>
          <a:p>
            <a:pPr marL="0" indent="0">
              <a:buNone/>
            </a:pPr>
            <a:r>
              <a:rPr lang="en-US"/>
              <a:t>list.</a:t>
            </a:r>
          </a:p>
          <a:p>
            <a:pPr marL="0" indent="0">
              <a:buNone/>
            </a:pPr>
            <a:r>
              <a:rPr lang="en-US"/>
              <a:t>dataset close all.</a:t>
            </a:r>
            <a:endParaRPr lang="en-US" dirty="0"/>
          </a:p>
        </p:txBody>
      </p:sp>
    </p:spTree>
    <p:extLst>
      <p:ext uri="{BB962C8B-B14F-4D97-AF65-F5344CB8AC3E}">
        <p14:creationId xmlns:p14="http://schemas.microsoft.com/office/powerpoint/2010/main" val="2637580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74203-4A52-467D-A93C-18811789C193}"/>
              </a:ext>
            </a:extLst>
          </p:cNvPr>
          <p:cNvSpPr>
            <a:spLocks noGrp="1"/>
          </p:cNvSpPr>
          <p:nvPr>
            <p:ph type="title"/>
          </p:nvPr>
        </p:nvSpPr>
        <p:spPr/>
        <p:txBody>
          <a:bodyPr/>
          <a:lstStyle/>
          <a:p>
            <a:r>
              <a:rPr lang="en-US" dirty="0"/>
              <a:t>Dataset manipulation: The sample command</a:t>
            </a:r>
          </a:p>
        </p:txBody>
      </p:sp>
      <p:sp>
        <p:nvSpPr>
          <p:cNvPr id="3" name="Content Placeholder 2">
            <a:extLst>
              <a:ext uri="{FF2B5EF4-FFF2-40B4-BE49-F238E27FC236}">
                <a16:creationId xmlns:a16="http://schemas.microsoft.com/office/drawing/2014/main" id="{301BAD63-EBFC-4F5A-B264-2DC3AE87E9DC}"/>
              </a:ext>
            </a:extLst>
          </p:cNvPr>
          <p:cNvSpPr>
            <a:spLocks noGrp="1"/>
          </p:cNvSpPr>
          <p:nvPr>
            <p:ph idx="1"/>
          </p:nvPr>
        </p:nvSpPr>
        <p:spPr/>
        <p:txBody>
          <a:bodyPr/>
          <a:lstStyle/>
          <a:p>
            <a:r>
              <a:rPr lang="en-US" dirty="0"/>
              <a:t>The </a:t>
            </a:r>
            <a:r>
              <a:rPr lang="en-US" b="1" dirty="0"/>
              <a:t>sample</a:t>
            </a:r>
            <a:r>
              <a:rPr lang="en-US" dirty="0"/>
              <a:t> command draws a random sample of cases from the active dataset</a:t>
            </a:r>
          </a:p>
          <a:p>
            <a:r>
              <a:rPr lang="en-US" dirty="0"/>
              <a:t>The command does not read the active dataset; rather, it is stored pending execution.</a:t>
            </a:r>
          </a:p>
          <a:p>
            <a:r>
              <a:rPr lang="en-US" b="1" dirty="0"/>
              <a:t>Sample</a:t>
            </a:r>
            <a:r>
              <a:rPr lang="en-US" dirty="0"/>
              <a:t> is a permanent transformation.</a:t>
            </a:r>
          </a:p>
          <a:p>
            <a:r>
              <a:rPr lang="en-US" b="1" dirty="0"/>
              <a:t>Sample</a:t>
            </a:r>
            <a:r>
              <a:rPr lang="en-US" dirty="0"/>
              <a:t> is based on a pseudo-random-number generator that depends on a seed value that is set by the program.</a:t>
            </a:r>
          </a:p>
          <a:p>
            <a:r>
              <a:rPr lang="en-US" dirty="0"/>
              <a:t>Often used with the temporary command so that the change to the dataset is not permanent.</a:t>
            </a:r>
          </a:p>
          <a:p>
            <a:endParaRPr lang="en-US" dirty="0"/>
          </a:p>
        </p:txBody>
      </p:sp>
    </p:spTree>
    <p:extLst>
      <p:ext uri="{BB962C8B-B14F-4D97-AF65-F5344CB8AC3E}">
        <p14:creationId xmlns:p14="http://schemas.microsoft.com/office/powerpoint/2010/main" val="3570180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2CD53-1DE5-416A-A509-C7DA5FEBFB32}"/>
              </a:ext>
            </a:extLst>
          </p:cNvPr>
          <p:cNvSpPr>
            <a:spLocks noGrp="1"/>
          </p:cNvSpPr>
          <p:nvPr>
            <p:ph type="title"/>
          </p:nvPr>
        </p:nvSpPr>
        <p:spPr/>
        <p:txBody>
          <a:bodyPr/>
          <a:lstStyle/>
          <a:p>
            <a:r>
              <a:rPr lang="en-US" dirty="0"/>
              <a:t>Dataset manipulation: The sample command</a:t>
            </a:r>
          </a:p>
        </p:txBody>
      </p:sp>
      <p:sp>
        <p:nvSpPr>
          <p:cNvPr id="3" name="Content Placeholder 2">
            <a:extLst>
              <a:ext uri="{FF2B5EF4-FFF2-40B4-BE49-F238E27FC236}">
                <a16:creationId xmlns:a16="http://schemas.microsoft.com/office/drawing/2014/main" id="{7CD208B0-6AAE-43EF-AD2D-4667BAA29968}"/>
              </a:ext>
            </a:extLst>
          </p:cNvPr>
          <p:cNvSpPr>
            <a:spLocks noGrp="1"/>
          </p:cNvSpPr>
          <p:nvPr>
            <p:ph idx="1"/>
          </p:nvPr>
        </p:nvSpPr>
        <p:spPr/>
        <p:txBody>
          <a:bodyPr>
            <a:normAutofit fontScale="92500" lnSpcReduction="20000"/>
          </a:bodyPr>
          <a:lstStyle/>
          <a:p>
            <a:pPr marL="0" indent="0">
              <a:buNone/>
            </a:pPr>
            <a:r>
              <a:rPr lang="en-US"/>
              <a:t>get file = "D:\data\seminars\SPSS_syntax_2022\hsbdemo.sav".</a:t>
            </a:r>
          </a:p>
          <a:p>
            <a:pPr marL="0" indent="0">
              <a:buNone/>
            </a:pPr>
            <a:r>
              <a:rPr lang="en-US"/>
              <a:t>dataset name hsbdemo.</a:t>
            </a:r>
          </a:p>
          <a:p>
            <a:pPr marL="0" indent="0">
              <a:buNone/>
            </a:pPr>
            <a:r>
              <a:rPr lang="en-US"/>
              <a:t>dataset activate hsbdemo.</a:t>
            </a:r>
          </a:p>
          <a:p>
            <a:pPr marL="0" indent="0">
              <a:buNone/>
            </a:pPr>
            <a:r>
              <a:rPr lang="en-US"/>
              <a:t>dataset copy hsbdemo1.* </a:t>
            </a:r>
            <a:r>
              <a:rPr lang="en-US" dirty="0"/>
              <a:t>sample is a permanent transformation!.</a:t>
            </a:r>
          </a:p>
          <a:p>
            <a:pPr marL="0" indent="0">
              <a:buNone/>
            </a:pPr>
            <a:r>
              <a:rPr lang="en-US" dirty="0"/>
              <a:t>* may want to set the seed before doing this so that the results are replicable.</a:t>
            </a:r>
          </a:p>
          <a:p>
            <a:pPr marL="0" indent="0">
              <a:buNone/>
            </a:pPr>
            <a:r>
              <a:rPr lang="en-US" dirty="0"/>
              <a:t>set seed 3698521.</a:t>
            </a:r>
          </a:p>
          <a:p>
            <a:pPr marL="0" indent="0">
              <a:buNone/>
            </a:pPr>
            <a:r>
              <a:rPr lang="en-US" dirty="0"/>
              <a:t>sample .5.</a:t>
            </a:r>
          </a:p>
          <a:p>
            <a:pPr marL="0" indent="0">
              <a:buNone/>
            </a:pPr>
            <a:r>
              <a:rPr lang="en-US" dirty="0"/>
              <a:t>* notice the "Transformations pending" in the lower right corner.</a:t>
            </a:r>
          </a:p>
          <a:p>
            <a:pPr marL="0" indent="0">
              <a:buNone/>
            </a:pPr>
            <a:r>
              <a:rPr lang="en-US" dirty="0"/>
              <a:t>exe.</a:t>
            </a:r>
          </a:p>
          <a:p>
            <a:pPr marL="0" indent="0">
              <a:buNone/>
            </a:pPr>
            <a:r>
              <a:rPr lang="en-US" dirty="0"/>
              <a:t>dataset close hsbdemo1.</a:t>
            </a:r>
          </a:p>
        </p:txBody>
      </p:sp>
    </p:spTree>
    <p:extLst>
      <p:ext uri="{BB962C8B-B14F-4D97-AF65-F5344CB8AC3E}">
        <p14:creationId xmlns:p14="http://schemas.microsoft.com/office/powerpoint/2010/main" val="17290390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83F65-DDB2-435E-B1EB-0DCF33EFA5C9}"/>
              </a:ext>
            </a:extLst>
          </p:cNvPr>
          <p:cNvSpPr>
            <a:spLocks noGrp="1"/>
          </p:cNvSpPr>
          <p:nvPr>
            <p:ph type="title"/>
          </p:nvPr>
        </p:nvSpPr>
        <p:spPr/>
        <p:txBody>
          <a:bodyPr/>
          <a:lstStyle/>
          <a:p>
            <a:r>
              <a:rPr lang="en-US"/>
              <a:t>Dataset manipulation: The sample command</a:t>
            </a:r>
          </a:p>
        </p:txBody>
      </p:sp>
      <p:sp>
        <p:nvSpPr>
          <p:cNvPr id="3" name="Content Placeholder 2">
            <a:extLst>
              <a:ext uri="{FF2B5EF4-FFF2-40B4-BE49-F238E27FC236}">
                <a16:creationId xmlns:a16="http://schemas.microsoft.com/office/drawing/2014/main" id="{E72C961F-9A73-457E-A208-F64BC4CAF42D}"/>
              </a:ext>
            </a:extLst>
          </p:cNvPr>
          <p:cNvSpPr>
            <a:spLocks noGrp="1"/>
          </p:cNvSpPr>
          <p:nvPr>
            <p:ph idx="1"/>
          </p:nvPr>
        </p:nvSpPr>
        <p:spPr/>
        <p:txBody>
          <a:bodyPr/>
          <a:lstStyle/>
          <a:p>
            <a:pPr marL="0" indent="0">
              <a:buNone/>
            </a:pPr>
            <a:r>
              <a:rPr lang="en-US"/>
              <a:t>dataset activate hsbdemo.</a:t>
            </a:r>
          </a:p>
          <a:p>
            <a:pPr marL="0" indent="0">
              <a:buNone/>
            </a:pPr>
            <a:r>
              <a:rPr lang="en-US"/>
              <a:t>dataset copy hsbdemo2.</a:t>
            </a:r>
          </a:p>
          <a:p>
            <a:pPr marL="0" indent="0">
              <a:buNone/>
            </a:pPr>
            <a:r>
              <a:rPr lang="en-US"/>
              <a:t>sample 50 from 200.</a:t>
            </a:r>
          </a:p>
          <a:p>
            <a:pPr marL="0" indent="0">
              <a:buNone/>
            </a:pPr>
            <a:r>
              <a:rPr lang="en-US"/>
              <a:t>exe.</a:t>
            </a:r>
          </a:p>
          <a:p>
            <a:pPr marL="0" indent="0">
              <a:buNone/>
            </a:pPr>
            <a:r>
              <a:rPr lang="en-US"/>
              <a:t>dataset close hsbdemo2.</a:t>
            </a:r>
          </a:p>
        </p:txBody>
      </p:sp>
    </p:spTree>
    <p:extLst>
      <p:ext uri="{BB962C8B-B14F-4D97-AF65-F5344CB8AC3E}">
        <p14:creationId xmlns:p14="http://schemas.microsoft.com/office/powerpoint/2010/main" val="33875747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61955-20C2-4417-A62A-C3468B9D160F}"/>
              </a:ext>
            </a:extLst>
          </p:cNvPr>
          <p:cNvSpPr>
            <a:spLocks noGrp="1"/>
          </p:cNvSpPr>
          <p:nvPr>
            <p:ph type="title"/>
          </p:nvPr>
        </p:nvSpPr>
        <p:spPr/>
        <p:txBody>
          <a:bodyPr/>
          <a:lstStyle/>
          <a:p>
            <a:r>
              <a:rPr lang="en-US" dirty="0"/>
              <a:t>Data manipulation: The n of cases command</a:t>
            </a:r>
          </a:p>
        </p:txBody>
      </p:sp>
      <p:sp>
        <p:nvSpPr>
          <p:cNvPr id="3" name="Content Placeholder 2">
            <a:extLst>
              <a:ext uri="{FF2B5EF4-FFF2-40B4-BE49-F238E27FC236}">
                <a16:creationId xmlns:a16="http://schemas.microsoft.com/office/drawing/2014/main" id="{6A9A495B-0A61-4695-A9A6-9F317B50DAD6}"/>
              </a:ext>
            </a:extLst>
          </p:cNvPr>
          <p:cNvSpPr>
            <a:spLocks noGrp="1"/>
          </p:cNvSpPr>
          <p:nvPr>
            <p:ph idx="1"/>
          </p:nvPr>
        </p:nvSpPr>
        <p:spPr/>
        <p:txBody>
          <a:bodyPr/>
          <a:lstStyle/>
          <a:p>
            <a:r>
              <a:rPr lang="en-US" dirty="0"/>
              <a:t>The </a:t>
            </a:r>
            <a:r>
              <a:rPr lang="en-US" b="1" dirty="0"/>
              <a:t>n of cases</a:t>
            </a:r>
            <a:r>
              <a:rPr lang="en-US" dirty="0"/>
              <a:t> command limits the analyses to the n cases of the active dataset.</a:t>
            </a:r>
          </a:p>
          <a:p>
            <a:r>
              <a:rPr lang="en-US" dirty="0"/>
              <a:t>The </a:t>
            </a:r>
            <a:r>
              <a:rPr lang="en-US" b="1" dirty="0"/>
              <a:t>n of cases</a:t>
            </a:r>
            <a:r>
              <a:rPr lang="en-US" dirty="0"/>
              <a:t> command is often combined with the </a:t>
            </a:r>
            <a:r>
              <a:rPr lang="en-US" b="1" dirty="0"/>
              <a:t>temporary</a:t>
            </a:r>
            <a:r>
              <a:rPr lang="en-US" dirty="0"/>
              <a:t> command.  </a:t>
            </a:r>
          </a:p>
          <a:p>
            <a:r>
              <a:rPr lang="en-US" dirty="0"/>
              <a:t>This can be useful if the data file has many cases and therefore takes a long to run.</a:t>
            </a:r>
          </a:p>
          <a:p>
            <a:r>
              <a:rPr lang="en-US" dirty="0"/>
              <a:t>Remember that the effect of the </a:t>
            </a:r>
            <a:r>
              <a:rPr lang="en-US" b="1" dirty="0"/>
              <a:t>temporary</a:t>
            </a:r>
            <a:r>
              <a:rPr lang="en-US" dirty="0"/>
              <a:t> command ends when the next procedure is executed.</a:t>
            </a:r>
          </a:p>
        </p:txBody>
      </p:sp>
    </p:spTree>
    <p:extLst>
      <p:ext uri="{BB962C8B-B14F-4D97-AF65-F5344CB8AC3E}">
        <p14:creationId xmlns:p14="http://schemas.microsoft.com/office/powerpoint/2010/main" val="391986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8AE41-D7DC-477A-8F21-36CBD9DE999F}"/>
              </a:ext>
            </a:extLst>
          </p:cNvPr>
          <p:cNvSpPr>
            <a:spLocks noGrp="1"/>
          </p:cNvSpPr>
          <p:nvPr>
            <p:ph type="title"/>
          </p:nvPr>
        </p:nvSpPr>
        <p:spPr/>
        <p:txBody>
          <a:bodyPr/>
          <a:lstStyle/>
          <a:p>
            <a:r>
              <a:rPr lang="en-US" dirty="0"/>
              <a:t>Data manipulation: The n of cases command</a:t>
            </a:r>
          </a:p>
        </p:txBody>
      </p:sp>
      <p:sp>
        <p:nvSpPr>
          <p:cNvPr id="3" name="Content Placeholder 2">
            <a:extLst>
              <a:ext uri="{FF2B5EF4-FFF2-40B4-BE49-F238E27FC236}">
                <a16:creationId xmlns:a16="http://schemas.microsoft.com/office/drawing/2014/main" id="{A26A10BD-CD58-4CA1-81BA-9AAC3DF94659}"/>
              </a:ext>
            </a:extLst>
          </p:cNvPr>
          <p:cNvSpPr>
            <a:spLocks noGrp="1"/>
          </p:cNvSpPr>
          <p:nvPr>
            <p:ph idx="1"/>
          </p:nvPr>
        </p:nvSpPr>
        <p:spPr/>
        <p:txBody>
          <a:bodyPr/>
          <a:lstStyle/>
          <a:p>
            <a:pPr marL="0" indent="0">
              <a:buNone/>
            </a:pPr>
            <a:r>
              <a:rPr lang="en-US"/>
              <a:t>get file = "D:\data\seminars\SPSS_syntax_2022\hsbdemo.sav".</a:t>
            </a:r>
          </a:p>
          <a:p>
            <a:pPr marL="0" indent="0">
              <a:buNone/>
            </a:pPr>
            <a:r>
              <a:rPr lang="en-US"/>
              <a:t>dataset name hsbdemo.</a:t>
            </a:r>
          </a:p>
          <a:p>
            <a:pPr marL="0" indent="0">
              <a:buNone/>
            </a:pPr>
            <a:r>
              <a:rPr lang="en-US"/>
              <a:t>dataset activate hsbdemo.</a:t>
            </a:r>
          </a:p>
          <a:p>
            <a:pPr marL="0" indent="0">
              <a:buNone/>
            </a:pPr>
            <a:r>
              <a:rPr lang="en-US"/>
              <a:t>freq var = female.</a:t>
            </a:r>
          </a:p>
          <a:p>
            <a:pPr marL="0" indent="0">
              <a:buNone/>
            </a:pPr>
            <a:r>
              <a:rPr lang="en-US"/>
              <a:t>temporary</a:t>
            </a:r>
            <a:r>
              <a:rPr lang="en-US" dirty="0"/>
              <a:t>.</a:t>
            </a:r>
          </a:p>
          <a:p>
            <a:pPr marL="0" indent="0">
              <a:buNone/>
            </a:pPr>
            <a:r>
              <a:rPr lang="en-US" dirty="0"/>
              <a:t>n of cases 100.</a:t>
            </a:r>
          </a:p>
          <a:p>
            <a:pPr marL="0" indent="0">
              <a:buNone/>
            </a:pPr>
            <a:r>
              <a:rPr lang="en-US" dirty="0"/>
              <a:t>freq var = female.</a:t>
            </a:r>
          </a:p>
        </p:txBody>
      </p:sp>
    </p:spTree>
    <p:extLst>
      <p:ext uri="{BB962C8B-B14F-4D97-AF65-F5344CB8AC3E}">
        <p14:creationId xmlns:p14="http://schemas.microsoft.com/office/powerpoint/2010/main" val="13334890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05048-C709-4889-A864-8602E36448C9}"/>
              </a:ext>
            </a:extLst>
          </p:cNvPr>
          <p:cNvSpPr>
            <a:spLocks noGrp="1"/>
          </p:cNvSpPr>
          <p:nvPr>
            <p:ph type="title"/>
          </p:nvPr>
        </p:nvSpPr>
        <p:spPr/>
        <p:txBody>
          <a:bodyPr/>
          <a:lstStyle/>
          <a:p>
            <a:r>
              <a:rPr lang="en-US" dirty="0"/>
              <a:t>Data manipulation: The sort cases command</a:t>
            </a:r>
          </a:p>
        </p:txBody>
      </p:sp>
      <p:sp>
        <p:nvSpPr>
          <p:cNvPr id="3" name="Content Placeholder 2">
            <a:extLst>
              <a:ext uri="{FF2B5EF4-FFF2-40B4-BE49-F238E27FC236}">
                <a16:creationId xmlns:a16="http://schemas.microsoft.com/office/drawing/2014/main" id="{AC7F5360-0C4E-4D49-8286-2E724D677655}"/>
              </a:ext>
            </a:extLst>
          </p:cNvPr>
          <p:cNvSpPr>
            <a:spLocks noGrp="1"/>
          </p:cNvSpPr>
          <p:nvPr>
            <p:ph idx="1"/>
          </p:nvPr>
        </p:nvSpPr>
        <p:spPr/>
        <p:txBody>
          <a:bodyPr>
            <a:normAutofit fontScale="85000" lnSpcReduction="20000"/>
          </a:bodyPr>
          <a:lstStyle/>
          <a:p>
            <a:r>
              <a:rPr lang="en-US" dirty="0"/>
              <a:t>The </a:t>
            </a:r>
            <a:r>
              <a:rPr lang="en-US" b="1" dirty="0"/>
              <a:t>sort cases</a:t>
            </a:r>
            <a:r>
              <a:rPr lang="en-US" dirty="0"/>
              <a:t> command reorders the cases in the active dataset based on the values of one or more variables.</a:t>
            </a:r>
          </a:p>
          <a:p>
            <a:r>
              <a:rPr lang="en-US" dirty="0"/>
              <a:t>If more than one </a:t>
            </a:r>
            <a:r>
              <a:rPr lang="en-US" b="1" dirty="0"/>
              <a:t>by</a:t>
            </a:r>
            <a:r>
              <a:rPr lang="en-US" dirty="0"/>
              <a:t> variable is provided, the data are sorted based on the first variable listed, and the sorted within each value of the first variable by the second variable.</a:t>
            </a:r>
          </a:p>
          <a:p>
            <a:r>
              <a:rPr lang="en-US" dirty="0"/>
              <a:t>The data can be sorted in ascending or descending order.</a:t>
            </a:r>
          </a:p>
          <a:p>
            <a:r>
              <a:rPr lang="en-US" dirty="0"/>
              <a:t>The keyword </a:t>
            </a:r>
            <a:r>
              <a:rPr lang="en-US" b="1" dirty="0"/>
              <a:t>by</a:t>
            </a:r>
            <a:r>
              <a:rPr lang="en-US" dirty="0"/>
              <a:t> is optional.</a:t>
            </a:r>
          </a:p>
          <a:p>
            <a:r>
              <a:rPr lang="en-US" dirty="0"/>
              <a:t>The </a:t>
            </a:r>
            <a:r>
              <a:rPr lang="en-US" b="1" dirty="0"/>
              <a:t>by</a:t>
            </a:r>
            <a:r>
              <a:rPr lang="en-US" dirty="0"/>
              <a:t> variables can be numeric or string, but not system, scratch or temporary variables.</a:t>
            </a:r>
          </a:p>
          <a:p>
            <a:r>
              <a:rPr lang="en-US" dirty="0"/>
              <a:t>The sorted data can be saved to a new file using the </a:t>
            </a:r>
            <a:r>
              <a:rPr lang="en-US" b="1" dirty="0"/>
              <a:t>outfile</a:t>
            </a:r>
            <a:r>
              <a:rPr lang="en-US" dirty="0"/>
              <a:t> subcommand.</a:t>
            </a:r>
          </a:p>
          <a:p>
            <a:r>
              <a:rPr lang="en-US" dirty="0"/>
              <a:t>There is a </a:t>
            </a:r>
            <a:r>
              <a:rPr lang="en-US" b="1" dirty="0"/>
              <a:t>passprotect</a:t>
            </a:r>
            <a:r>
              <a:rPr lang="en-US" dirty="0"/>
              <a:t> subcommand.</a:t>
            </a:r>
          </a:p>
          <a:p>
            <a:r>
              <a:rPr lang="en-US" dirty="0"/>
              <a:t>You cannot sort by more than 64 variables at once!</a:t>
            </a:r>
          </a:p>
        </p:txBody>
      </p:sp>
    </p:spTree>
    <p:extLst>
      <p:ext uri="{BB962C8B-B14F-4D97-AF65-F5344CB8AC3E}">
        <p14:creationId xmlns:p14="http://schemas.microsoft.com/office/powerpoint/2010/main" val="20734513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77F25-414E-4148-9549-9BC900D9A015}"/>
              </a:ext>
            </a:extLst>
          </p:cNvPr>
          <p:cNvSpPr>
            <a:spLocks noGrp="1"/>
          </p:cNvSpPr>
          <p:nvPr>
            <p:ph type="title"/>
          </p:nvPr>
        </p:nvSpPr>
        <p:spPr/>
        <p:txBody>
          <a:bodyPr/>
          <a:lstStyle/>
          <a:p>
            <a:r>
              <a:rPr lang="en-US" dirty="0"/>
              <a:t>Data manipulation: The sort cases command</a:t>
            </a:r>
          </a:p>
        </p:txBody>
      </p:sp>
      <p:sp>
        <p:nvSpPr>
          <p:cNvPr id="3" name="Content Placeholder 2">
            <a:extLst>
              <a:ext uri="{FF2B5EF4-FFF2-40B4-BE49-F238E27FC236}">
                <a16:creationId xmlns:a16="http://schemas.microsoft.com/office/drawing/2014/main" id="{B579EA6F-E6E3-433E-AE10-77C4CCCB58D1}"/>
              </a:ext>
            </a:extLst>
          </p:cNvPr>
          <p:cNvSpPr>
            <a:spLocks noGrp="1"/>
          </p:cNvSpPr>
          <p:nvPr>
            <p:ph idx="1"/>
          </p:nvPr>
        </p:nvSpPr>
        <p:spPr/>
        <p:txBody>
          <a:bodyPr/>
          <a:lstStyle/>
          <a:p>
            <a:pPr marL="0" indent="0">
              <a:buNone/>
            </a:pPr>
            <a:r>
              <a:rPr lang="en-US" dirty="0"/>
              <a:t>sort cases by id.</a:t>
            </a:r>
          </a:p>
          <a:p>
            <a:pPr marL="0" indent="0">
              <a:buNone/>
            </a:pPr>
            <a:r>
              <a:rPr lang="en-US" dirty="0"/>
              <a:t>sort cases by id (d).</a:t>
            </a:r>
          </a:p>
          <a:p>
            <a:pPr marL="0" indent="0">
              <a:buNone/>
            </a:pPr>
            <a:r>
              <a:rPr lang="en-US" dirty="0"/>
              <a:t>sort cases by cid (a) id (d).</a:t>
            </a:r>
          </a:p>
          <a:p>
            <a:r>
              <a:rPr lang="en-US" dirty="0"/>
              <a:t>The sort order of the variable </a:t>
            </a:r>
            <a:r>
              <a:rPr lang="en-US" b="1" dirty="0"/>
              <a:t>id</a:t>
            </a:r>
            <a:r>
              <a:rPr lang="en-US" dirty="0"/>
              <a:t> within each value of </a:t>
            </a:r>
            <a:r>
              <a:rPr lang="en-US" b="1" dirty="0"/>
              <a:t>cid</a:t>
            </a:r>
            <a:r>
              <a:rPr lang="en-US" dirty="0"/>
              <a:t> depends on the locale-defined order.  The sort order of rows with cid may be different with each value of cid if the variable id does not uniquely identify the rows.  This may be a problem when creating variables based on the sort order of the data.</a:t>
            </a:r>
          </a:p>
        </p:txBody>
      </p:sp>
    </p:spTree>
    <p:extLst>
      <p:ext uri="{BB962C8B-B14F-4D97-AF65-F5344CB8AC3E}">
        <p14:creationId xmlns:p14="http://schemas.microsoft.com/office/powerpoint/2010/main" val="2429314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4A7E6-A613-42E4-AA92-F99A05B3AE7A}"/>
              </a:ext>
            </a:extLst>
          </p:cNvPr>
          <p:cNvSpPr>
            <a:spLocks noGrp="1"/>
          </p:cNvSpPr>
          <p:nvPr>
            <p:ph type="title"/>
          </p:nvPr>
        </p:nvSpPr>
        <p:spPr/>
        <p:txBody>
          <a:bodyPr/>
          <a:lstStyle/>
          <a:p>
            <a:r>
              <a:rPr lang="en-US" dirty="0"/>
              <a:t>Introductory topics:  SPSS syntax</a:t>
            </a:r>
          </a:p>
        </p:txBody>
      </p:sp>
      <p:sp>
        <p:nvSpPr>
          <p:cNvPr id="3" name="Content Placeholder 2">
            <a:extLst>
              <a:ext uri="{FF2B5EF4-FFF2-40B4-BE49-F238E27FC236}">
                <a16:creationId xmlns:a16="http://schemas.microsoft.com/office/drawing/2014/main" id="{D49AC064-531F-42CB-A637-7C2517F1DE9A}"/>
              </a:ext>
            </a:extLst>
          </p:cNvPr>
          <p:cNvSpPr>
            <a:spLocks noGrp="1"/>
          </p:cNvSpPr>
          <p:nvPr>
            <p:ph idx="1"/>
          </p:nvPr>
        </p:nvSpPr>
        <p:spPr/>
        <p:txBody>
          <a:bodyPr/>
          <a:lstStyle/>
          <a:p>
            <a:r>
              <a:rPr lang="en-US" dirty="0"/>
              <a:t>This workshop focuses on using SPSS syntax rather than point-and-click</a:t>
            </a:r>
          </a:p>
          <a:p>
            <a:r>
              <a:rPr lang="en-US" dirty="0"/>
              <a:t>The </a:t>
            </a:r>
            <a:r>
              <a:rPr lang="en-US" b="1" dirty="0"/>
              <a:t>comment</a:t>
            </a:r>
            <a:r>
              <a:rPr lang="en-US" dirty="0"/>
              <a:t> command</a:t>
            </a:r>
          </a:p>
          <a:p>
            <a:r>
              <a:rPr lang="en-US" dirty="0"/>
              <a:t>Other ways to add comments (* and /* */)</a:t>
            </a:r>
          </a:p>
          <a:p>
            <a:r>
              <a:rPr lang="en-US" dirty="0"/>
              <a:t>SPSS is not case sensitive</a:t>
            </a:r>
          </a:p>
          <a:p>
            <a:r>
              <a:rPr lang="en-US" dirty="0"/>
              <a:t>The period at the end of the command is the end-of-command marker</a:t>
            </a:r>
          </a:p>
          <a:p>
            <a:r>
              <a:rPr lang="en-US" dirty="0"/>
              <a:t>Commands can span multiple lines, even if a new subcommand is not being specified</a:t>
            </a:r>
          </a:p>
        </p:txBody>
      </p:sp>
    </p:spTree>
    <p:extLst>
      <p:ext uri="{BB962C8B-B14F-4D97-AF65-F5344CB8AC3E}">
        <p14:creationId xmlns:p14="http://schemas.microsoft.com/office/powerpoint/2010/main" val="7592827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04B9F-1A03-48CF-A0DF-9541FFB2E606}"/>
              </a:ext>
            </a:extLst>
          </p:cNvPr>
          <p:cNvSpPr>
            <a:spLocks noGrp="1"/>
          </p:cNvSpPr>
          <p:nvPr>
            <p:ph type="title"/>
          </p:nvPr>
        </p:nvSpPr>
        <p:spPr/>
        <p:txBody>
          <a:bodyPr/>
          <a:lstStyle/>
          <a:p>
            <a:pPr algn="ctr"/>
            <a:r>
              <a:rPr lang="en-US" dirty="0"/>
              <a:t>Data manipulation:  </a:t>
            </a:r>
            <a:br>
              <a:rPr lang="en-US" dirty="0"/>
            </a:br>
            <a:r>
              <a:rPr lang="en-US" dirty="0"/>
              <a:t>The sort variables command</a:t>
            </a:r>
          </a:p>
        </p:txBody>
      </p:sp>
      <p:sp>
        <p:nvSpPr>
          <p:cNvPr id="3" name="Content Placeholder 2">
            <a:extLst>
              <a:ext uri="{FF2B5EF4-FFF2-40B4-BE49-F238E27FC236}">
                <a16:creationId xmlns:a16="http://schemas.microsoft.com/office/drawing/2014/main" id="{7C147CC6-84D3-4580-8B16-C7B1BF1F908B}"/>
              </a:ext>
            </a:extLst>
          </p:cNvPr>
          <p:cNvSpPr>
            <a:spLocks noGrp="1"/>
          </p:cNvSpPr>
          <p:nvPr>
            <p:ph idx="1"/>
          </p:nvPr>
        </p:nvSpPr>
        <p:spPr>
          <a:xfrm>
            <a:off x="838200" y="1825625"/>
            <a:ext cx="10515600" cy="2000940"/>
          </a:xfrm>
        </p:spPr>
        <p:txBody>
          <a:bodyPr>
            <a:normAutofit fontScale="62500" lnSpcReduction="20000"/>
          </a:bodyPr>
          <a:lstStyle/>
          <a:p>
            <a:r>
              <a:rPr lang="en-US" dirty="0"/>
              <a:t>The </a:t>
            </a:r>
            <a:r>
              <a:rPr lang="en-US" b="1" dirty="0"/>
              <a:t>sort variables</a:t>
            </a:r>
            <a:r>
              <a:rPr lang="en-US" dirty="0"/>
              <a:t> command rearranges the order of the variables in the active dataset.</a:t>
            </a:r>
          </a:p>
          <a:p>
            <a:r>
              <a:rPr lang="en-US" dirty="0"/>
              <a:t>Only one dictionary attribute can be specified.</a:t>
            </a:r>
          </a:p>
          <a:p>
            <a:r>
              <a:rPr lang="en-US" dirty="0"/>
              <a:t>The keyword </a:t>
            </a:r>
            <a:r>
              <a:rPr lang="en-US" b="1" dirty="0"/>
              <a:t>by</a:t>
            </a:r>
            <a:r>
              <a:rPr lang="en-US" dirty="0"/>
              <a:t> is optional.</a:t>
            </a:r>
          </a:p>
          <a:p>
            <a:r>
              <a:rPr lang="en-US" dirty="0"/>
              <a:t>Variables can be sorted in ascending order using (a) or (up).</a:t>
            </a:r>
          </a:p>
          <a:p>
            <a:r>
              <a:rPr lang="en-US" dirty="0"/>
              <a:t>Variables can be sorted in descending order using (d) or (down).</a:t>
            </a:r>
          </a:p>
          <a:p>
            <a:r>
              <a:rPr lang="en-US" dirty="0"/>
              <a:t>The variables can be ordered by the following:</a:t>
            </a:r>
          </a:p>
        </p:txBody>
      </p:sp>
      <p:sp>
        <p:nvSpPr>
          <p:cNvPr id="4" name="Rectangle 3">
            <a:extLst>
              <a:ext uri="{FF2B5EF4-FFF2-40B4-BE49-F238E27FC236}">
                <a16:creationId xmlns:a16="http://schemas.microsoft.com/office/drawing/2014/main" id="{610C0505-BEC4-4743-B228-505F20F70FAD}"/>
              </a:ext>
            </a:extLst>
          </p:cNvPr>
          <p:cNvSpPr/>
          <p:nvPr/>
        </p:nvSpPr>
        <p:spPr>
          <a:xfrm>
            <a:off x="2392017" y="3917463"/>
            <a:ext cx="6096001" cy="1200329"/>
          </a:xfrm>
          <a:prstGeom prst="rect">
            <a:avLst/>
          </a:prstGeom>
        </p:spPr>
        <p:txBody>
          <a:bodyPr wrap="square" numCol="3">
            <a:spAutoFit/>
          </a:bodyPr>
          <a:lstStyle/>
          <a:p>
            <a:pPr marL="742950" lvl="1" indent="-285750">
              <a:buFont typeface="Arial" panose="020B0604020202020204" pitchFamily="34" charset="0"/>
              <a:buChar char="•"/>
            </a:pPr>
            <a:r>
              <a:rPr lang="en-US" dirty="0"/>
              <a:t>Name</a:t>
            </a:r>
          </a:p>
          <a:p>
            <a:pPr marL="742950" lvl="1" indent="-285750">
              <a:buFont typeface="Arial" panose="020B0604020202020204" pitchFamily="34" charset="0"/>
              <a:buChar char="•"/>
            </a:pPr>
            <a:r>
              <a:rPr lang="en-US" dirty="0"/>
              <a:t>Type</a:t>
            </a:r>
          </a:p>
          <a:p>
            <a:pPr marL="742950" lvl="1" indent="-285750">
              <a:buFont typeface="Arial" panose="020B0604020202020204" pitchFamily="34" charset="0"/>
              <a:buChar char="•"/>
            </a:pPr>
            <a:r>
              <a:rPr lang="en-US" dirty="0"/>
              <a:t>Format</a:t>
            </a:r>
          </a:p>
          <a:p>
            <a:pPr marL="742950" lvl="1" indent="-285750">
              <a:buFont typeface="Arial" panose="020B0604020202020204" pitchFamily="34" charset="0"/>
              <a:buChar char="•"/>
            </a:pPr>
            <a:r>
              <a:rPr lang="en-US" dirty="0"/>
              <a:t>Label</a:t>
            </a:r>
          </a:p>
          <a:p>
            <a:pPr marL="742950" lvl="1" indent="-285750">
              <a:buFont typeface="Arial" panose="020B0604020202020204" pitchFamily="34" charset="0"/>
              <a:buChar char="•"/>
            </a:pPr>
            <a:r>
              <a:rPr lang="en-US" dirty="0"/>
              <a:t>Values</a:t>
            </a:r>
          </a:p>
          <a:p>
            <a:pPr marL="742950" lvl="1" indent="-285750">
              <a:buFont typeface="Arial" panose="020B0604020202020204" pitchFamily="34" charset="0"/>
              <a:buChar char="•"/>
            </a:pPr>
            <a:r>
              <a:rPr lang="en-US" dirty="0"/>
              <a:t>Missing</a:t>
            </a:r>
          </a:p>
          <a:p>
            <a:pPr marL="742950" lvl="1" indent="-285750">
              <a:buFont typeface="Arial" panose="020B0604020202020204" pitchFamily="34" charset="0"/>
              <a:buChar char="•"/>
            </a:pPr>
            <a:r>
              <a:rPr lang="en-US" dirty="0"/>
              <a:t>Measure</a:t>
            </a:r>
          </a:p>
          <a:p>
            <a:pPr marL="742950" lvl="1" indent="-285750">
              <a:buFont typeface="Arial" panose="020B0604020202020204" pitchFamily="34" charset="0"/>
              <a:buChar char="•"/>
            </a:pPr>
            <a:r>
              <a:rPr lang="en-US" dirty="0"/>
              <a:t>Role</a:t>
            </a:r>
          </a:p>
          <a:p>
            <a:pPr marL="742950" lvl="1" indent="-285750">
              <a:buFont typeface="Arial" panose="020B0604020202020204" pitchFamily="34" charset="0"/>
              <a:buChar char="•"/>
            </a:pPr>
            <a:r>
              <a:rPr lang="en-US" dirty="0"/>
              <a:t>Columns</a:t>
            </a:r>
          </a:p>
          <a:p>
            <a:pPr marL="742950" lvl="1" indent="-285750">
              <a:buFont typeface="Arial" panose="020B0604020202020204" pitchFamily="34" charset="0"/>
              <a:buChar char="•"/>
            </a:pPr>
            <a:r>
              <a:rPr lang="en-US" dirty="0"/>
              <a:t>Alignment</a:t>
            </a:r>
          </a:p>
          <a:p>
            <a:pPr marL="742950" lvl="1" indent="-285750">
              <a:buFont typeface="Arial" panose="020B0604020202020204" pitchFamily="34" charset="0"/>
              <a:buChar char="•"/>
            </a:pPr>
            <a:r>
              <a:rPr lang="en-US" dirty="0"/>
              <a:t>Attribute name</a:t>
            </a:r>
          </a:p>
        </p:txBody>
      </p:sp>
    </p:spTree>
    <p:extLst>
      <p:ext uri="{BB962C8B-B14F-4D97-AF65-F5344CB8AC3E}">
        <p14:creationId xmlns:p14="http://schemas.microsoft.com/office/powerpoint/2010/main" val="38143836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73590-E7B4-4D92-B897-5A52FF52CBE5}"/>
              </a:ext>
            </a:extLst>
          </p:cNvPr>
          <p:cNvSpPr>
            <a:spLocks noGrp="1"/>
          </p:cNvSpPr>
          <p:nvPr>
            <p:ph type="title"/>
          </p:nvPr>
        </p:nvSpPr>
        <p:spPr/>
        <p:txBody>
          <a:bodyPr/>
          <a:lstStyle/>
          <a:p>
            <a:pPr algn="ctr"/>
            <a:r>
              <a:rPr lang="en-US" dirty="0"/>
              <a:t>Data manipulation:  </a:t>
            </a:r>
            <a:br>
              <a:rPr lang="en-US" dirty="0"/>
            </a:br>
            <a:r>
              <a:rPr lang="en-US" dirty="0"/>
              <a:t>The sort variables command</a:t>
            </a:r>
          </a:p>
        </p:txBody>
      </p:sp>
      <p:sp>
        <p:nvSpPr>
          <p:cNvPr id="3" name="Content Placeholder 2">
            <a:extLst>
              <a:ext uri="{FF2B5EF4-FFF2-40B4-BE49-F238E27FC236}">
                <a16:creationId xmlns:a16="http://schemas.microsoft.com/office/drawing/2014/main" id="{801D864C-F84A-4CA1-B95B-8C0D91C2ED4D}"/>
              </a:ext>
            </a:extLst>
          </p:cNvPr>
          <p:cNvSpPr>
            <a:spLocks noGrp="1"/>
          </p:cNvSpPr>
          <p:nvPr>
            <p:ph idx="1"/>
          </p:nvPr>
        </p:nvSpPr>
        <p:spPr/>
        <p:txBody>
          <a:bodyPr/>
          <a:lstStyle/>
          <a:p>
            <a:pPr marL="0" indent="0">
              <a:buNone/>
            </a:pPr>
            <a:r>
              <a:rPr lang="en-US" dirty="0"/>
              <a:t>sort variables by name.</a:t>
            </a:r>
          </a:p>
          <a:p>
            <a:pPr marL="0" indent="0">
              <a:buNone/>
            </a:pPr>
            <a:r>
              <a:rPr lang="en-US" dirty="0"/>
              <a:t>sort variables by type.</a:t>
            </a:r>
          </a:p>
          <a:p>
            <a:pPr marL="0" indent="0">
              <a:buNone/>
            </a:pPr>
            <a:r>
              <a:rPr lang="en-US" dirty="0"/>
              <a:t>sort variables by role.</a:t>
            </a:r>
          </a:p>
        </p:txBody>
      </p:sp>
    </p:spTree>
    <p:extLst>
      <p:ext uri="{BB962C8B-B14F-4D97-AF65-F5344CB8AC3E}">
        <p14:creationId xmlns:p14="http://schemas.microsoft.com/office/powerpoint/2010/main" val="1389306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A4DFE-9851-4C84-9602-398421578F30}"/>
              </a:ext>
            </a:extLst>
          </p:cNvPr>
          <p:cNvSpPr>
            <a:spLocks noGrp="1"/>
          </p:cNvSpPr>
          <p:nvPr>
            <p:ph type="title"/>
          </p:nvPr>
        </p:nvSpPr>
        <p:spPr/>
        <p:txBody>
          <a:bodyPr/>
          <a:lstStyle/>
          <a:p>
            <a:pPr algn="ctr"/>
            <a:r>
              <a:rPr lang="en-US" dirty="0"/>
              <a:t>Data manipulation: </a:t>
            </a:r>
            <a:br>
              <a:rPr lang="en-US" dirty="0"/>
            </a:br>
            <a:r>
              <a:rPr lang="en-US" dirty="0"/>
              <a:t>The delete variables command</a:t>
            </a:r>
          </a:p>
        </p:txBody>
      </p:sp>
      <p:sp>
        <p:nvSpPr>
          <p:cNvPr id="3" name="Content Placeholder 2">
            <a:extLst>
              <a:ext uri="{FF2B5EF4-FFF2-40B4-BE49-F238E27FC236}">
                <a16:creationId xmlns:a16="http://schemas.microsoft.com/office/drawing/2014/main" id="{AB7BD7F4-7947-4799-93C1-3A6CC8636FF8}"/>
              </a:ext>
            </a:extLst>
          </p:cNvPr>
          <p:cNvSpPr>
            <a:spLocks noGrp="1"/>
          </p:cNvSpPr>
          <p:nvPr>
            <p:ph idx="1"/>
          </p:nvPr>
        </p:nvSpPr>
        <p:spPr/>
        <p:txBody>
          <a:bodyPr>
            <a:normAutofit lnSpcReduction="10000"/>
          </a:bodyPr>
          <a:lstStyle/>
          <a:p>
            <a:r>
              <a:rPr lang="en-US" dirty="0"/>
              <a:t>The </a:t>
            </a:r>
            <a:r>
              <a:rPr lang="en-US" b="1" dirty="0"/>
              <a:t>delete variables</a:t>
            </a:r>
            <a:r>
              <a:rPr lang="en-US" dirty="0"/>
              <a:t> command deletes the specified variables from the active dataset.</a:t>
            </a:r>
          </a:p>
          <a:p>
            <a:r>
              <a:rPr lang="en-US" dirty="0"/>
              <a:t>The </a:t>
            </a:r>
            <a:r>
              <a:rPr lang="en-US" b="1" dirty="0"/>
              <a:t>delete variables </a:t>
            </a:r>
            <a:r>
              <a:rPr lang="en-US" dirty="0"/>
              <a:t>command takes effect immediately, but it does not read the data or execute pending transformations.</a:t>
            </a:r>
          </a:p>
          <a:p>
            <a:r>
              <a:rPr lang="en-US" dirty="0"/>
              <a:t>The </a:t>
            </a:r>
            <a:r>
              <a:rPr lang="en-US" b="1" dirty="0"/>
              <a:t>delete variables</a:t>
            </a:r>
            <a:r>
              <a:rPr lang="en-US" dirty="0"/>
              <a:t> command cannot be executed when there are pending transformations.</a:t>
            </a:r>
          </a:p>
          <a:p>
            <a:r>
              <a:rPr lang="en-US" dirty="0"/>
              <a:t>The </a:t>
            </a:r>
            <a:r>
              <a:rPr lang="en-US" b="1" dirty="0"/>
              <a:t>delete variables</a:t>
            </a:r>
            <a:r>
              <a:rPr lang="en-US" dirty="0"/>
              <a:t> command cannot be used to delete all of the variables from the active dataset.</a:t>
            </a:r>
          </a:p>
          <a:p>
            <a:r>
              <a:rPr lang="en-US" dirty="0"/>
              <a:t>The </a:t>
            </a:r>
            <a:r>
              <a:rPr lang="en-US" b="1" dirty="0"/>
              <a:t>delete variables</a:t>
            </a:r>
            <a:r>
              <a:rPr lang="en-US" dirty="0"/>
              <a:t> command cannot be used with the </a:t>
            </a:r>
            <a:r>
              <a:rPr lang="en-US" b="1" dirty="0"/>
              <a:t>temporary</a:t>
            </a:r>
            <a:r>
              <a:rPr lang="en-US" dirty="0"/>
              <a:t> command.</a:t>
            </a:r>
          </a:p>
        </p:txBody>
      </p:sp>
    </p:spTree>
    <p:extLst>
      <p:ext uri="{BB962C8B-B14F-4D97-AF65-F5344CB8AC3E}">
        <p14:creationId xmlns:p14="http://schemas.microsoft.com/office/powerpoint/2010/main" val="769774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1F2DF-3F69-4D33-B8B3-3A61178107B4}"/>
              </a:ext>
            </a:extLst>
          </p:cNvPr>
          <p:cNvSpPr>
            <a:spLocks noGrp="1"/>
          </p:cNvSpPr>
          <p:nvPr>
            <p:ph type="title"/>
          </p:nvPr>
        </p:nvSpPr>
        <p:spPr/>
        <p:txBody>
          <a:bodyPr/>
          <a:lstStyle/>
          <a:p>
            <a:pPr algn="ctr"/>
            <a:r>
              <a:rPr lang="en-US" dirty="0"/>
              <a:t>Data manipulation:  </a:t>
            </a:r>
            <a:br>
              <a:rPr lang="en-US" dirty="0"/>
            </a:br>
            <a:r>
              <a:rPr lang="en-US" dirty="0"/>
              <a:t>The delete variables command</a:t>
            </a:r>
          </a:p>
        </p:txBody>
      </p:sp>
      <p:sp>
        <p:nvSpPr>
          <p:cNvPr id="3" name="Content Placeholder 2">
            <a:extLst>
              <a:ext uri="{FF2B5EF4-FFF2-40B4-BE49-F238E27FC236}">
                <a16:creationId xmlns:a16="http://schemas.microsoft.com/office/drawing/2014/main" id="{0066B93D-A87C-45DF-B0BE-FF5DBA74EC31}"/>
              </a:ext>
            </a:extLst>
          </p:cNvPr>
          <p:cNvSpPr>
            <a:spLocks noGrp="1"/>
          </p:cNvSpPr>
          <p:nvPr>
            <p:ph idx="1"/>
          </p:nvPr>
        </p:nvSpPr>
        <p:spPr/>
        <p:txBody>
          <a:bodyPr/>
          <a:lstStyle/>
          <a:p>
            <a:pPr marL="0" indent="0">
              <a:buNone/>
            </a:pPr>
            <a:endParaRPr lang="en-US" dirty="0"/>
          </a:p>
          <a:p>
            <a:pPr marL="0" indent="0">
              <a:buNone/>
            </a:pPr>
            <a:r>
              <a:rPr lang="en-US" dirty="0"/>
              <a:t>delete </a:t>
            </a:r>
            <a:r>
              <a:rPr lang="en-US"/>
              <a:t>variables awards.</a:t>
            </a:r>
          </a:p>
          <a:p>
            <a:pPr marL="0" indent="0">
              <a:buNone/>
            </a:pPr>
            <a:endParaRPr lang="en-US"/>
          </a:p>
        </p:txBody>
      </p:sp>
    </p:spTree>
    <p:extLst>
      <p:ext uri="{BB962C8B-B14F-4D97-AF65-F5344CB8AC3E}">
        <p14:creationId xmlns:p14="http://schemas.microsoft.com/office/powerpoint/2010/main" val="4232287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A75CA-5545-4E80-B2A4-D0A6999A72EA}"/>
              </a:ext>
            </a:extLst>
          </p:cNvPr>
          <p:cNvSpPr>
            <a:spLocks noGrp="1"/>
          </p:cNvSpPr>
          <p:nvPr>
            <p:ph type="title"/>
          </p:nvPr>
        </p:nvSpPr>
        <p:spPr/>
        <p:txBody>
          <a:bodyPr/>
          <a:lstStyle/>
          <a:p>
            <a:r>
              <a:rPr lang="en-US" dirty="0"/>
              <a:t>Creating variables: Two types of variables</a:t>
            </a:r>
          </a:p>
        </p:txBody>
      </p:sp>
      <p:sp>
        <p:nvSpPr>
          <p:cNvPr id="3" name="Content Placeholder 2">
            <a:extLst>
              <a:ext uri="{FF2B5EF4-FFF2-40B4-BE49-F238E27FC236}">
                <a16:creationId xmlns:a16="http://schemas.microsoft.com/office/drawing/2014/main" id="{C8B08145-52AC-4FCC-ABA8-57983546B97C}"/>
              </a:ext>
            </a:extLst>
          </p:cNvPr>
          <p:cNvSpPr>
            <a:spLocks noGrp="1"/>
          </p:cNvSpPr>
          <p:nvPr>
            <p:ph idx="1"/>
          </p:nvPr>
        </p:nvSpPr>
        <p:spPr/>
        <p:txBody>
          <a:bodyPr>
            <a:normAutofit/>
          </a:bodyPr>
          <a:lstStyle/>
          <a:p>
            <a:r>
              <a:rPr lang="en-US" dirty="0"/>
              <a:t>There are two types of variables in SPSS:  numeric and string.</a:t>
            </a:r>
          </a:p>
          <a:p>
            <a:r>
              <a:rPr lang="en-US" dirty="0"/>
              <a:t>Numeric variables can contain only numbers.</a:t>
            </a:r>
          </a:p>
          <a:p>
            <a:r>
              <a:rPr lang="en-US" dirty="0"/>
              <a:t>String variables may contain numbers, letters or characters (e.g., @, #, $ %, &lt;, +, etc.).</a:t>
            </a:r>
          </a:p>
          <a:p>
            <a:r>
              <a:rPr lang="en-US" dirty="0"/>
              <a:t>The maximum length of a string variable is 32,767 characters as of version 13 (but you need to use a work-around in versions 13 and 14).</a:t>
            </a:r>
          </a:p>
          <a:p>
            <a:r>
              <a:rPr lang="en-US" dirty="0"/>
              <a:t>A null string is considered a valid value for a string variable unless it has been declared as a user-defined missing value.</a:t>
            </a:r>
          </a:p>
        </p:txBody>
      </p:sp>
    </p:spTree>
    <p:extLst>
      <p:ext uri="{BB962C8B-B14F-4D97-AF65-F5344CB8AC3E}">
        <p14:creationId xmlns:p14="http://schemas.microsoft.com/office/powerpoint/2010/main" val="25969182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EE198-9260-40FD-9D87-276AADB68D7C}"/>
              </a:ext>
            </a:extLst>
          </p:cNvPr>
          <p:cNvSpPr>
            <a:spLocks noGrp="1"/>
          </p:cNvSpPr>
          <p:nvPr>
            <p:ph type="title"/>
          </p:nvPr>
        </p:nvSpPr>
        <p:spPr/>
        <p:txBody>
          <a:bodyPr/>
          <a:lstStyle/>
          <a:p>
            <a:pPr algn="ctr"/>
            <a:r>
              <a:rPr lang="en-US" dirty="0"/>
              <a:t>Creating variables: </a:t>
            </a:r>
            <a:br>
              <a:rPr lang="en-US" dirty="0"/>
            </a:br>
            <a:r>
              <a:rPr lang="en-US" dirty="0"/>
              <a:t>more about string variables</a:t>
            </a:r>
          </a:p>
        </p:txBody>
      </p:sp>
      <p:sp>
        <p:nvSpPr>
          <p:cNvPr id="3" name="Content Placeholder 2">
            <a:extLst>
              <a:ext uri="{FF2B5EF4-FFF2-40B4-BE49-F238E27FC236}">
                <a16:creationId xmlns:a16="http://schemas.microsoft.com/office/drawing/2014/main" id="{F0B9C276-489A-4849-A2E1-5512279429A8}"/>
              </a:ext>
            </a:extLst>
          </p:cNvPr>
          <p:cNvSpPr>
            <a:spLocks noGrp="1"/>
          </p:cNvSpPr>
          <p:nvPr>
            <p:ph idx="1"/>
          </p:nvPr>
        </p:nvSpPr>
        <p:spPr/>
        <p:txBody>
          <a:bodyPr>
            <a:normAutofit fontScale="92500" lnSpcReduction="10000"/>
          </a:bodyPr>
          <a:lstStyle/>
          <a:p>
            <a:r>
              <a:rPr lang="en-US" dirty="0"/>
              <a:t>String variables may be used in logical expressions, but they may not be compared to numeric variables.</a:t>
            </a:r>
          </a:p>
          <a:p>
            <a:r>
              <a:rPr lang="en-US" dirty="0"/>
              <a:t>If string variables are of different lengths, the shorter string is right-padded with blanks to equal the length of the longer string.</a:t>
            </a:r>
          </a:p>
          <a:p>
            <a:r>
              <a:rPr lang="en-US" dirty="0"/>
              <a:t>The magnitude of strings can be compared using LT, GT, etc., but the outcome depends on the sorting sequence of the computer, so use with caution.</a:t>
            </a:r>
          </a:p>
          <a:p>
            <a:r>
              <a:rPr lang="en-US" dirty="0"/>
              <a:t>User-defined missing string values are treated the same as nonmissing string values when evaluating string variables in logical expressions.  This means that all string values are treated as valid, nonmissing missing values in logical expressions.</a:t>
            </a:r>
          </a:p>
        </p:txBody>
      </p:sp>
    </p:spTree>
    <p:extLst>
      <p:ext uri="{BB962C8B-B14F-4D97-AF65-F5344CB8AC3E}">
        <p14:creationId xmlns:p14="http://schemas.microsoft.com/office/powerpoint/2010/main" val="3502050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CAA6D-F20E-474F-AFC5-669998B961C7}"/>
              </a:ext>
            </a:extLst>
          </p:cNvPr>
          <p:cNvSpPr>
            <a:spLocks noGrp="1"/>
          </p:cNvSpPr>
          <p:nvPr>
            <p:ph type="title"/>
          </p:nvPr>
        </p:nvSpPr>
        <p:spPr/>
        <p:txBody>
          <a:bodyPr/>
          <a:lstStyle/>
          <a:p>
            <a:r>
              <a:rPr lang="en-US" dirty="0"/>
              <a:t>Creating variables: System variables</a:t>
            </a:r>
          </a:p>
        </p:txBody>
      </p:sp>
      <p:sp>
        <p:nvSpPr>
          <p:cNvPr id="3" name="Content Placeholder 2">
            <a:extLst>
              <a:ext uri="{FF2B5EF4-FFF2-40B4-BE49-F238E27FC236}">
                <a16:creationId xmlns:a16="http://schemas.microsoft.com/office/drawing/2014/main" id="{C323C14F-5820-4849-BABF-F8D05A7770EC}"/>
              </a:ext>
            </a:extLst>
          </p:cNvPr>
          <p:cNvSpPr>
            <a:spLocks noGrp="1"/>
          </p:cNvSpPr>
          <p:nvPr>
            <p:ph idx="1"/>
          </p:nvPr>
        </p:nvSpPr>
        <p:spPr/>
        <p:txBody>
          <a:bodyPr/>
          <a:lstStyle/>
          <a:p>
            <a:r>
              <a:rPr lang="en-US" dirty="0"/>
              <a:t>System variables are special variables created during a working session to keep system-required information.</a:t>
            </a:r>
          </a:p>
          <a:p>
            <a:r>
              <a:rPr lang="en-US" dirty="0"/>
              <a:t>The names of system variables begin with a dollar sign ($).</a:t>
            </a:r>
          </a:p>
          <a:p>
            <a:r>
              <a:rPr lang="en-US" dirty="0"/>
              <a:t>System variables cannot be modified, nor can its print or write format be altered.</a:t>
            </a:r>
          </a:p>
          <a:p>
            <a:r>
              <a:rPr lang="en-US" dirty="0"/>
              <a:t>System variables cannot be used in procedures, but they can be useful in creating new variables.</a:t>
            </a:r>
          </a:p>
          <a:p>
            <a:r>
              <a:rPr lang="en-US" dirty="0"/>
              <a:t>There are eight system variables (although some are much more useful than others).</a:t>
            </a:r>
          </a:p>
        </p:txBody>
      </p:sp>
    </p:spTree>
    <p:extLst>
      <p:ext uri="{BB962C8B-B14F-4D97-AF65-F5344CB8AC3E}">
        <p14:creationId xmlns:p14="http://schemas.microsoft.com/office/powerpoint/2010/main" val="21700913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9DB604-BFD1-453D-8A0E-08ED659A35FD}"/>
              </a:ext>
            </a:extLst>
          </p:cNvPr>
          <p:cNvSpPr>
            <a:spLocks noGrp="1"/>
          </p:cNvSpPr>
          <p:nvPr>
            <p:ph type="title"/>
          </p:nvPr>
        </p:nvSpPr>
        <p:spPr/>
        <p:txBody>
          <a:bodyPr/>
          <a:lstStyle/>
          <a:p>
            <a:r>
              <a:rPr lang="en-US" dirty="0"/>
              <a:t>Creating variables: System variables</a:t>
            </a:r>
          </a:p>
        </p:txBody>
      </p:sp>
      <p:sp>
        <p:nvSpPr>
          <p:cNvPr id="3" name="Content Placeholder 2">
            <a:extLst>
              <a:ext uri="{FF2B5EF4-FFF2-40B4-BE49-F238E27FC236}">
                <a16:creationId xmlns:a16="http://schemas.microsoft.com/office/drawing/2014/main" id="{53091FB4-91C8-4244-B86D-C9E9C5C43242}"/>
              </a:ext>
            </a:extLst>
          </p:cNvPr>
          <p:cNvSpPr>
            <a:spLocks noGrp="1"/>
          </p:cNvSpPr>
          <p:nvPr>
            <p:ph idx="1"/>
          </p:nvPr>
        </p:nvSpPr>
        <p:spPr/>
        <p:txBody>
          <a:bodyPr>
            <a:normAutofit fontScale="77500" lnSpcReduction="20000"/>
          </a:bodyPr>
          <a:lstStyle/>
          <a:p>
            <a:r>
              <a:rPr lang="en-US" dirty="0"/>
              <a:t>$casenum: current case sequence number.</a:t>
            </a:r>
          </a:p>
          <a:p>
            <a:r>
              <a:rPr lang="en-US" dirty="0"/>
              <a:t>$sysmis: system-missing value.</a:t>
            </a:r>
          </a:p>
          <a:p>
            <a:r>
              <a:rPr lang="en-US" dirty="0"/>
              <a:t>$jdate:  current date in number of days from October 14, 1582.</a:t>
            </a:r>
          </a:p>
          <a:p>
            <a:r>
              <a:rPr lang="en-US" dirty="0"/>
              <a:t>Question: Why is October 14, 1582 important?.</a:t>
            </a:r>
          </a:p>
          <a:p>
            <a:r>
              <a:rPr lang="en-US" dirty="0"/>
              <a:t>$date:  current date in international date format with two-digit year (format A9, dd-mmm-yy).</a:t>
            </a:r>
          </a:p>
          <a:p>
            <a:r>
              <a:rPr lang="en-US" dirty="0"/>
              <a:t>$date11:  current date in international date format with four-digit year (format A9, dd-mmm-yyyy).</a:t>
            </a:r>
          </a:p>
          <a:p>
            <a:r>
              <a:rPr lang="en-US" dirty="0"/>
              <a:t>$time: current date and time; $time represents the number of seconds from midnight, Oct. 14, 1582 to the date and time when the transformation command is executed.  format F20.</a:t>
            </a:r>
          </a:p>
          <a:p>
            <a:r>
              <a:rPr lang="en-US" dirty="0"/>
              <a:t>$length: current page length; format is F11.0 (see </a:t>
            </a:r>
            <a:r>
              <a:rPr lang="en-US" b="1" dirty="0"/>
              <a:t>set</a:t>
            </a:r>
            <a:r>
              <a:rPr lang="en-US" dirty="0"/>
              <a:t> for more info).</a:t>
            </a:r>
          </a:p>
          <a:p>
            <a:r>
              <a:rPr lang="en-US" dirty="0"/>
              <a:t>$width: current page length; format is F3.0 (see </a:t>
            </a:r>
            <a:r>
              <a:rPr lang="en-US" b="1" dirty="0"/>
              <a:t>set</a:t>
            </a:r>
            <a:r>
              <a:rPr lang="en-US" dirty="0"/>
              <a:t> for more info).</a:t>
            </a:r>
          </a:p>
        </p:txBody>
      </p:sp>
    </p:spTree>
    <p:extLst>
      <p:ext uri="{BB962C8B-B14F-4D97-AF65-F5344CB8AC3E}">
        <p14:creationId xmlns:p14="http://schemas.microsoft.com/office/powerpoint/2010/main" val="24630944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AC7DB-CFBA-4986-987A-80E94ABEAA6D}"/>
              </a:ext>
            </a:extLst>
          </p:cNvPr>
          <p:cNvSpPr>
            <a:spLocks noGrp="1"/>
          </p:cNvSpPr>
          <p:nvPr>
            <p:ph type="title"/>
          </p:nvPr>
        </p:nvSpPr>
        <p:spPr/>
        <p:txBody>
          <a:bodyPr/>
          <a:lstStyle/>
          <a:p>
            <a:r>
              <a:rPr lang="en-US" dirty="0"/>
              <a:t>Creating variables: System variables</a:t>
            </a:r>
          </a:p>
        </p:txBody>
      </p:sp>
      <p:sp>
        <p:nvSpPr>
          <p:cNvPr id="3" name="Content Placeholder 2">
            <a:extLst>
              <a:ext uri="{FF2B5EF4-FFF2-40B4-BE49-F238E27FC236}">
                <a16:creationId xmlns:a16="http://schemas.microsoft.com/office/drawing/2014/main" id="{E3CE9F99-6BA5-49B9-8696-14B04FB3D03D}"/>
              </a:ext>
            </a:extLst>
          </p:cNvPr>
          <p:cNvSpPr>
            <a:spLocks noGrp="1"/>
          </p:cNvSpPr>
          <p:nvPr>
            <p:ph idx="1"/>
          </p:nvPr>
        </p:nvSpPr>
        <p:spPr/>
        <p:txBody>
          <a:bodyPr/>
          <a:lstStyle/>
          <a:p>
            <a:pPr marL="0" indent="0">
              <a:buNone/>
            </a:pPr>
            <a:r>
              <a:rPr lang="en-US" dirty="0"/>
              <a:t>compute newid = $casenum.</a:t>
            </a:r>
          </a:p>
          <a:p>
            <a:pPr marL="0" indent="0">
              <a:buNone/>
            </a:pPr>
            <a:r>
              <a:rPr lang="en-US" dirty="0"/>
              <a:t>compute newvar = $sysmis.</a:t>
            </a:r>
          </a:p>
          <a:p>
            <a:pPr marL="0" indent="0">
              <a:buNone/>
            </a:pPr>
            <a:r>
              <a:rPr lang="en-US" dirty="0"/>
              <a:t>compute currentdate = $jdate.</a:t>
            </a:r>
          </a:p>
          <a:p>
            <a:pPr marL="0" indent="0">
              <a:buNone/>
            </a:pPr>
            <a:r>
              <a:rPr lang="en-US" dirty="0"/>
              <a:t>exe.</a:t>
            </a:r>
          </a:p>
        </p:txBody>
      </p:sp>
    </p:spTree>
    <p:extLst>
      <p:ext uri="{BB962C8B-B14F-4D97-AF65-F5344CB8AC3E}">
        <p14:creationId xmlns:p14="http://schemas.microsoft.com/office/powerpoint/2010/main" val="19637707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A2FB6-87C9-47A2-95C9-B3A846DBF191}"/>
              </a:ext>
            </a:extLst>
          </p:cNvPr>
          <p:cNvSpPr>
            <a:spLocks noGrp="1"/>
          </p:cNvSpPr>
          <p:nvPr>
            <p:ph type="title"/>
          </p:nvPr>
        </p:nvSpPr>
        <p:spPr/>
        <p:txBody>
          <a:bodyPr/>
          <a:lstStyle/>
          <a:p>
            <a:r>
              <a:rPr lang="en-US" dirty="0"/>
              <a:t>Creating variables: Scratch variables</a:t>
            </a:r>
          </a:p>
        </p:txBody>
      </p:sp>
      <p:sp>
        <p:nvSpPr>
          <p:cNvPr id="3" name="Content Placeholder 2">
            <a:extLst>
              <a:ext uri="{FF2B5EF4-FFF2-40B4-BE49-F238E27FC236}">
                <a16:creationId xmlns:a16="http://schemas.microsoft.com/office/drawing/2014/main" id="{609545CC-8853-4F54-8DF5-8037D57B5CEE}"/>
              </a:ext>
            </a:extLst>
          </p:cNvPr>
          <p:cNvSpPr>
            <a:spLocks noGrp="1"/>
          </p:cNvSpPr>
          <p:nvPr>
            <p:ph idx="1"/>
          </p:nvPr>
        </p:nvSpPr>
        <p:spPr/>
        <p:txBody>
          <a:bodyPr>
            <a:normAutofit fontScale="92500" lnSpcReduction="10000"/>
          </a:bodyPr>
          <a:lstStyle/>
          <a:p>
            <a:r>
              <a:rPr lang="en-US" dirty="0"/>
              <a:t>Scratch variables are temporary variables whose name starts with #.</a:t>
            </a:r>
          </a:p>
          <a:p>
            <a:r>
              <a:rPr lang="en-US" dirty="0"/>
              <a:t>Scratch variables can be either numeric or string.</a:t>
            </a:r>
          </a:p>
          <a:p>
            <a:r>
              <a:rPr lang="en-US" dirty="0"/>
              <a:t>Scratch variables are initialized to 0 for numeric variables and blank for string variables.</a:t>
            </a:r>
          </a:p>
          <a:p>
            <a:r>
              <a:rPr lang="en-US" dirty="0"/>
              <a:t>Scratch variables cannot be used in procedures and cannot be saved to a dataset.</a:t>
            </a:r>
          </a:p>
          <a:p>
            <a:r>
              <a:rPr lang="en-US" dirty="0"/>
              <a:t>Scratch variables are not reinitialized when a new case is read.</a:t>
            </a:r>
          </a:p>
          <a:p>
            <a:r>
              <a:rPr lang="en-US" dirty="0"/>
              <a:t>Scratch variables cannot be assigned missing values, variable names or value labels.</a:t>
            </a:r>
          </a:p>
          <a:p>
            <a:r>
              <a:rPr lang="en-US" dirty="0"/>
              <a:t>Scratch variables are discarded when a procedure begins or when the </a:t>
            </a:r>
            <a:r>
              <a:rPr lang="en-US" b="1" dirty="0"/>
              <a:t>temporary</a:t>
            </a:r>
            <a:r>
              <a:rPr lang="en-US" dirty="0"/>
              <a:t> command is encountered.</a:t>
            </a:r>
          </a:p>
        </p:txBody>
      </p:sp>
    </p:spTree>
    <p:extLst>
      <p:ext uri="{BB962C8B-B14F-4D97-AF65-F5344CB8AC3E}">
        <p14:creationId xmlns:p14="http://schemas.microsoft.com/office/powerpoint/2010/main" val="1752028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CBE95-FF39-45ED-89CA-1E46D21808D7}"/>
              </a:ext>
            </a:extLst>
          </p:cNvPr>
          <p:cNvSpPr>
            <a:spLocks noGrp="1"/>
          </p:cNvSpPr>
          <p:nvPr>
            <p:ph type="title"/>
          </p:nvPr>
        </p:nvSpPr>
        <p:spPr/>
        <p:txBody>
          <a:bodyPr/>
          <a:lstStyle/>
          <a:p>
            <a:r>
              <a:rPr lang="en-US" dirty="0"/>
              <a:t>Introductory topics:  SPSS syntax</a:t>
            </a:r>
          </a:p>
        </p:txBody>
      </p:sp>
      <p:sp>
        <p:nvSpPr>
          <p:cNvPr id="3" name="Content Placeholder 2">
            <a:extLst>
              <a:ext uri="{FF2B5EF4-FFF2-40B4-BE49-F238E27FC236}">
                <a16:creationId xmlns:a16="http://schemas.microsoft.com/office/drawing/2014/main" id="{B6A2D60F-78F9-4763-958C-9B86D31A30A4}"/>
              </a:ext>
            </a:extLst>
          </p:cNvPr>
          <p:cNvSpPr>
            <a:spLocks noGrp="1"/>
          </p:cNvSpPr>
          <p:nvPr>
            <p:ph idx="1"/>
          </p:nvPr>
        </p:nvSpPr>
        <p:spPr/>
        <p:txBody>
          <a:bodyPr/>
          <a:lstStyle/>
          <a:p>
            <a:r>
              <a:rPr lang="en-US" dirty="0"/>
              <a:t>Commands and subcommands</a:t>
            </a:r>
          </a:p>
          <a:p>
            <a:r>
              <a:rPr lang="en-US" dirty="0"/>
              <a:t>Editor coloring</a:t>
            </a:r>
          </a:p>
          <a:p>
            <a:r>
              <a:rPr lang="en-US" dirty="0"/>
              <a:t>Shortened names of commands (may not get editor coloring)</a:t>
            </a:r>
          </a:p>
          <a:p>
            <a:r>
              <a:rPr lang="en-US" dirty="0"/>
              <a:t>SPSS keywords</a:t>
            </a:r>
          </a:p>
          <a:p>
            <a:r>
              <a:rPr lang="en-US" dirty="0"/>
              <a:t>Two types of variables: numeric and string (more on these later)</a:t>
            </a:r>
          </a:p>
          <a:p>
            <a:r>
              <a:rPr lang="en-US" dirty="0"/>
              <a:t>Will not be discussing dates, but dates can be stored as either numeric or string</a:t>
            </a:r>
          </a:p>
        </p:txBody>
      </p:sp>
    </p:spTree>
    <p:extLst>
      <p:ext uri="{BB962C8B-B14F-4D97-AF65-F5344CB8AC3E}">
        <p14:creationId xmlns:p14="http://schemas.microsoft.com/office/powerpoint/2010/main" val="16507772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AA3E-10E3-4CA6-A575-D77907FECE50}"/>
              </a:ext>
            </a:extLst>
          </p:cNvPr>
          <p:cNvSpPr>
            <a:spLocks noGrp="1"/>
          </p:cNvSpPr>
          <p:nvPr>
            <p:ph type="title"/>
          </p:nvPr>
        </p:nvSpPr>
        <p:spPr/>
        <p:txBody>
          <a:bodyPr/>
          <a:lstStyle/>
          <a:p>
            <a:r>
              <a:rPr lang="en-US" dirty="0"/>
              <a:t>Creating variables: Scratch variables</a:t>
            </a:r>
          </a:p>
        </p:txBody>
      </p:sp>
      <p:sp>
        <p:nvSpPr>
          <p:cNvPr id="3" name="Content Placeholder 2">
            <a:extLst>
              <a:ext uri="{FF2B5EF4-FFF2-40B4-BE49-F238E27FC236}">
                <a16:creationId xmlns:a16="http://schemas.microsoft.com/office/drawing/2014/main" id="{D0626BEB-4B9C-423F-83F4-92F988FB22B3}"/>
              </a:ext>
            </a:extLst>
          </p:cNvPr>
          <p:cNvSpPr>
            <a:spLocks noGrp="1"/>
          </p:cNvSpPr>
          <p:nvPr>
            <p:ph idx="1"/>
          </p:nvPr>
        </p:nvSpPr>
        <p:spPr/>
        <p:txBody>
          <a:bodyPr>
            <a:normAutofit fontScale="70000" lnSpcReduction="20000"/>
          </a:bodyPr>
          <a:lstStyle/>
          <a:p>
            <a:pPr marL="0" indent="0">
              <a:buNone/>
            </a:pPr>
            <a:r>
              <a:rPr lang="en-US" sz="3300" b="1" dirty="0"/>
              <a:t>NOTE:  The data must be listed in a </a:t>
            </a:r>
            <a:r>
              <a:rPr lang="en-US" sz="3300" b="1"/>
              <a:t>single column (not row) </a:t>
            </a:r>
            <a:r>
              <a:rPr lang="en-US" sz="3300" b="1" dirty="0"/>
              <a:t>in order for the data file to be correctly entered.</a:t>
            </a:r>
          </a:p>
          <a:p>
            <a:pPr marL="0" indent="0">
              <a:buNone/>
            </a:pPr>
            <a:r>
              <a:rPr lang="en-US"/>
              <a:t>data </a:t>
            </a:r>
            <a:r>
              <a:rPr lang="en-US" dirty="0"/>
              <a:t>list list / a.</a:t>
            </a:r>
          </a:p>
          <a:p>
            <a:pPr marL="0" indent="0">
              <a:buNone/>
            </a:pPr>
            <a:r>
              <a:rPr lang="en-US" dirty="0"/>
              <a:t>begin data.</a:t>
            </a:r>
          </a:p>
          <a:p>
            <a:pPr marL="0" indent="0">
              <a:buNone/>
            </a:pPr>
            <a:r>
              <a:rPr lang="en-US" dirty="0"/>
              <a:t>1 2 3 1 2 3 4 1 2 3 4 5 6 1 2 1 2 3</a:t>
            </a:r>
          </a:p>
          <a:p>
            <a:pPr marL="0" indent="0">
              <a:buNone/>
            </a:pPr>
            <a:r>
              <a:rPr lang="en-US" dirty="0"/>
              <a:t>end data.</a:t>
            </a:r>
          </a:p>
          <a:p>
            <a:pPr marL="0" indent="0">
              <a:buNone/>
            </a:pPr>
            <a:r>
              <a:rPr lang="en-US"/>
              <a:t>compute </a:t>
            </a:r>
            <a:r>
              <a:rPr lang="en-US" dirty="0"/>
              <a:t>#x = #x + 1.</a:t>
            </a:r>
          </a:p>
          <a:p>
            <a:pPr marL="0" indent="0">
              <a:buNone/>
            </a:pPr>
            <a:r>
              <a:rPr lang="en-US" dirty="0"/>
              <a:t>if a ne 1 #x = lag(#x).</a:t>
            </a:r>
          </a:p>
          <a:p>
            <a:pPr marL="0" indent="0">
              <a:buNone/>
            </a:pPr>
            <a:r>
              <a:rPr lang="en-US" dirty="0"/>
              <a:t>compute x = #x.</a:t>
            </a:r>
          </a:p>
          <a:p>
            <a:pPr marL="0" indent="0">
              <a:buNone/>
            </a:pPr>
            <a:r>
              <a:rPr lang="en-US" dirty="0"/>
              <a:t>exe.</a:t>
            </a:r>
          </a:p>
          <a:p>
            <a:pPr marL="0" indent="0">
              <a:buNone/>
            </a:pPr>
            <a:r>
              <a:rPr lang="en-US"/>
              <a:t>list.</a:t>
            </a:r>
          </a:p>
          <a:p>
            <a:pPr marL="0" indent="0">
              <a:buNone/>
            </a:pPr>
            <a:r>
              <a:rPr lang="en-US"/>
              <a:t>dataset name scratchex.</a:t>
            </a:r>
          </a:p>
          <a:p>
            <a:pPr marL="0" indent="0">
              <a:buNone/>
            </a:pPr>
            <a:r>
              <a:rPr lang="en-US"/>
              <a:t>dataset close scratchex.</a:t>
            </a:r>
            <a:endParaRPr lang="en-US" dirty="0"/>
          </a:p>
        </p:txBody>
      </p:sp>
    </p:spTree>
    <p:extLst>
      <p:ext uri="{BB962C8B-B14F-4D97-AF65-F5344CB8AC3E}">
        <p14:creationId xmlns:p14="http://schemas.microsoft.com/office/powerpoint/2010/main" val="32457198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E8044-F16D-4B3C-8B81-2C3FF4C3BD86}"/>
              </a:ext>
            </a:extLst>
          </p:cNvPr>
          <p:cNvSpPr>
            <a:spLocks noGrp="1"/>
          </p:cNvSpPr>
          <p:nvPr>
            <p:ph type="title"/>
          </p:nvPr>
        </p:nvSpPr>
        <p:spPr/>
        <p:txBody>
          <a:bodyPr/>
          <a:lstStyle/>
          <a:p>
            <a:r>
              <a:rPr lang="en-US" dirty="0"/>
              <a:t>Creating variables: Relational operators</a:t>
            </a:r>
          </a:p>
        </p:txBody>
      </p:sp>
      <p:sp>
        <p:nvSpPr>
          <p:cNvPr id="3" name="Content Placeholder 2">
            <a:extLst>
              <a:ext uri="{FF2B5EF4-FFF2-40B4-BE49-F238E27FC236}">
                <a16:creationId xmlns:a16="http://schemas.microsoft.com/office/drawing/2014/main" id="{548A2775-299E-43CE-BDEE-CA2DAD2EBA85}"/>
              </a:ext>
            </a:extLst>
          </p:cNvPr>
          <p:cNvSpPr>
            <a:spLocks noGrp="1"/>
          </p:cNvSpPr>
          <p:nvPr>
            <p:ph idx="1"/>
          </p:nvPr>
        </p:nvSpPr>
        <p:spPr/>
        <p:txBody>
          <a:bodyPr>
            <a:normAutofit lnSpcReduction="10000"/>
          </a:bodyPr>
          <a:lstStyle/>
          <a:p>
            <a:r>
              <a:rPr lang="en-US" b="1" dirty="0"/>
              <a:t>eq</a:t>
            </a:r>
            <a:r>
              <a:rPr lang="en-US" dirty="0"/>
              <a:t> or </a:t>
            </a:r>
            <a:r>
              <a:rPr lang="en-US" b="1" dirty="0"/>
              <a:t>=</a:t>
            </a:r>
            <a:r>
              <a:rPr lang="en-US" dirty="0"/>
              <a:t> : equal to</a:t>
            </a:r>
          </a:p>
          <a:p>
            <a:r>
              <a:rPr lang="en-US" b="1" dirty="0"/>
              <a:t>ne</a:t>
            </a:r>
            <a:r>
              <a:rPr lang="en-US" dirty="0"/>
              <a:t> or </a:t>
            </a:r>
            <a:r>
              <a:rPr lang="en-US" b="1" dirty="0"/>
              <a:t>~=</a:t>
            </a:r>
            <a:r>
              <a:rPr lang="en-US" dirty="0"/>
              <a:t> or </a:t>
            </a:r>
            <a:r>
              <a:rPr lang="en-US" b="1" dirty="0"/>
              <a:t>&lt;&gt;</a:t>
            </a:r>
            <a:r>
              <a:rPr lang="en-US" dirty="0"/>
              <a:t>: not equal to</a:t>
            </a:r>
          </a:p>
          <a:p>
            <a:r>
              <a:rPr lang="en-US" b="1" dirty="0"/>
              <a:t>lt</a:t>
            </a:r>
            <a:r>
              <a:rPr lang="en-US" dirty="0"/>
              <a:t> or </a:t>
            </a:r>
            <a:r>
              <a:rPr lang="en-US" b="1" dirty="0"/>
              <a:t>&lt;</a:t>
            </a:r>
            <a:r>
              <a:rPr lang="en-US" dirty="0"/>
              <a:t>: less than</a:t>
            </a:r>
          </a:p>
          <a:p>
            <a:r>
              <a:rPr lang="en-US" b="1" dirty="0"/>
              <a:t>le</a:t>
            </a:r>
            <a:r>
              <a:rPr lang="en-US" dirty="0"/>
              <a:t> or </a:t>
            </a:r>
            <a:r>
              <a:rPr lang="en-US" b="1" dirty="0"/>
              <a:t>&lt;=</a:t>
            </a:r>
            <a:r>
              <a:rPr lang="en-US" dirty="0"/>
              <a:t>: less than or equal to</a:t>
            </a:r>
          </a:p>
          <a:p>
            <a:r>
              <a:rPr lang="en-US" b="1" dirty="0"/>
              <a:t>gt</a:t>
            </a:r>
            <a:r>
              <a:rPr lang="en-US" dirty="0"/>
              <a:t> </a:t>
            </a:r>
            <a:r>
              <a:rPr lang="en-US"/>
              <a:t>or </a:t>
            </a:r>
            <a:r>
              <a:rPr lang="en-US" b="1"/>
              <a:t>&gt;</a:t>
            </a:r>
            <a:r>
              <a:rPr lang="en-US"/>
              <a:t>: </a:t>
            </a:r>
            <a:r>
              <a:rPr lang="en-US" dirty="0"/>
              <a:t>greater than</a:t>
            </a:r>
          </a:p>
          <a:p>
            <a:r>
              <a:rPr lang="en-US" b="1" dirty="0"/>
              <a:t>ge</a:t>
            </a:r>
            <a:r>
              <a:rPr lang="en-US" dirty="0"/>
              <a:t> or </a:t>
            </a:r>
            <a:r>
              <a:rPr lang="en-US" b="1" dirty="0"/>
              <a:t>&gt;=</a:t>
            </a:r>
            <a:r>
              <a:rPr lang="en-US" dirty="0"/>
              <a:t>: greater than or equal to</a:t>
            </a:r>
          </a:p>
          <a:p>
            <a:r>
              <a:rPr lang="en-US" b="1" dirty="0"/>
              <a:t>and</a:t>
            </a:r>
            <a:r>
              <a:rPr lang="en-US" dirty="0"/>
              <a:t> or </a:t>
            </a:r>
            <a:r>
              <a:rPr lang="en-US" b="1" dirty="0"/>
              <a:t>&amp;</a:t>
            </a:r>
            <a:r>
              <a:rPr lang="en-US" dirty="0"/>
              <a:t>: both must be true</a:t>
            </a:r>
          </a:p>
          <a:p>
            <a:r>
              <a:rPr lang="en-US" b="1"/>
              <a:t>or</a:t>
            </a:r>
            <a:r>
              <a:rPr lang="en-US"/>
              <a:t> </a:t>
            </a:r>
            <a:r>
              <a:rPr lang="en-US" dirty="0"/>
              <a:t>or </a:t>
            </a:r>
            <a:r>
              <a:rPr lang="en-US" b="1" dirty="0"/>
              <a:t>|</a:t>
            </a:r>
            <a:r>
              <a:rPr lang="en-US" dirty="0"/>
              <a:t>: either relation can be true</a:t>
            </a:r>
          </a:p>
          <a:p>
            <a:r>
              <a:rPr lang="en-US" b="1"/>
              <a:t>not</a:t>
            </a:r>
            <a:r>
              <a:rPr lang="en-US" dirty="0"/>
              <a:t>: reverses the outcome of an expression</a:t>
            </a:r>
          </a:p>
        </p:txBody>
      </p:sp>
    </p:spTree>
    <p:extLst>
      <p:ext uri="{BB962C8B-B14F-4D97-AF65-F5344CB8AC3E}">
        <p14:creationId xmlns:p14="http://schemas.microsoft.com/office/powerpoint/2010/main" val="34881982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E9A9B-9E5D-4D41-BA5F-9468D0E167B3}"/>
              </a:ext>
            </a:extLst>
          </p:cNvPr>
          <p:cNvSpPr>
            <a:spLocks noGrp="1"/>
          </p:cNvSpPr>
          <p:nvPr>
            <p:ph type="title"/>
          </p:nvPr>
        </p:nvSpPr>
        <p:spPr/>
        <p:txBody>
          <a:bodyPr/>
          <a:lstStyle/>
          <a:p>
            <a:r>
              <a:rPr lang="en-US" dirty="0"/>
              <a:t>Creating variables: Order of evaluation</a:t>
            </a:r>
          </a:p>
        </p:txBody>
      </p:sp>
      <p:sp>
        <p:nvSpPr>
          <p:cNvPr id="3" name="Content Placeholder 2">
            <a:extLst>
              <a:ext uri="{FF2B5EF4-FFF2-40B4-BE49-F238E27FC236}">
                <a16:creationId xmlns:a16="http://schemas.microsoft.com/office/drawing/2014/main" id="{04F11144-5BB4-497E-9733-EFD4870A9877}"/>
              </a:ext>
            </a:extLst>
          </p:cNvPr>
          <p:cNvSpPr>
            <a:spLocks noGrp="1"/>
          </p:cNvSpPr>
          <p:nvPr>
            <p:ph idx="1"/>
          </p:nvPr>
        </p:nvSpPr>
        <p:spPr/>
        <p:txBody>
          <a:bodyPr>
            <a:normAutofit fontScale="92500" lnSpcReduction="10000"/>
          </a:bodyPr>
          <a:lstStyle/>
          <a:p>
            <a:r>
              <a:rPr lang="en-US" dirty="0"/>
              <a:t>When arithmetic operators and functions are used in a logical expression, the order of operations is functions and arithmetic operations first, then relational operators, and then logical operators.</a:t>
            </a:r>
          </a:p>
          <a:p>
            <a:r>
              <a:rPr lang="en-US" dirty="0"/>
              <a:t>When more than one logical operator is used, </a:t>
            </a:r>
            <a:r>
              <a:rPr lang="en-US" b="1" dirty="0"/>
              <a:t>not</a:t>
            </a:r>
            <a:r>
              <a:rPr lang="en-US" dirty="0"/>
              <a:t> is evaluated first, then </a:t>
            </a:r>
            <a:r>
              <a:rPr lang="en-US" b="1" dirty="0"/>
              <a:t>and</a:t>
            </a:r>
            <a:r>
              <a:rPr lang="en-US" dirty="0"/>
              <a:t>, and then </a:t>
            </a:r>
            <a:r>
              <a:rPr lang="en-US" b="1" dirty="0"/>
              <a:t>or</a:t>
            </a:r>
            <a:r>
              <a:rPr lang="en-US" dirty="0"/>
              <a:t>.</a:t>
            </a:r>
          </a:p>
          <a:p>
            <a:r>
              <a:rPr lang="en-US" dirty="0"/>
              <a:t>To change the order of evaluation, use parentheses.</a:t>
            </a:r>
          </a:p>
          <a:p>
            <a:r>
              <a:rPr lang="en-US" dirty="0"/>
              <a:t>Each argument to a logical function (expression, variable name, or constant) must be separated by a comma.</a:t>
            </a:r>
          </a:p>
          <a:p>
            <a:r>
              <a:rPr lang="en-US" dirty="0"/>
              <a:t>The target variable for a logical function must be numeric.</a:t>
            </a:r>
          </a:p>
          <a:p>
            <a:r>
              <a:rPr lang="en-US" dirty="0"/>
              <a:t>The functions </a:t>
            </a:r>
            <a:r>
              <a:rPr lang="en-US" b="1" dirty="0"/>
              <a:t>range</a:t>
            </a:r>
            <a:r>
              <a:rPr lang="en-US" dirty="0"/>
              <a:t> and </a:t>
            </a:r>
            <a:r>
              <a:rPr lang="en-US" b="1" dirty="0"/>
              <a:t>any</a:t>
            </a:r>
            <a:r>
              <a:rPr lang="en-US" dirty="0"/>
              <a:t> can be useful shortcuts to more complicated specifications on the </a:t>
            </a:r>
            <a:r>
              <a:rPr lang="en-US" b="1" dirty="0"/>
              <a:t>if</a:t>
            </a:r>
            <a:r>
              <a:rPr lang="en-US" dirty="0"/>
              <a:t>, </a:t>
            </a:r>
            <a:r>
              <a:rPr lang="en-US" b="1" dirty="0"/>
              <a:t>do if</a:t>
            </a:r>
            <a:r>
              <a:rPr lang="en-US" dirty="0"/>
              <a:t>, and other conditional commands. </a:t>
            </a:r>
          </a:p>
        </p:txBody>
      </p:sp>
    </p:spTree>
    <p:extLst>
      <p:ext uri="{BB962C8B-B14F-4D97-AF65-F5344CB8AC3E}">
        <p14:creationId xmlns:p14="http://schemas.microsoft.com/office/powerpoint/2010/main" val="20263907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09998-8867-4583-801B-3BF83A4F7607}"/>
              </a:ext>
            </a:extLst>
          </p:cNvPr>
          <p:cNvSpPr>
            <a:spLocks noGrp="1"/>
          </p:cNvSpPr>
          <p:nvPr>
            <p:ph type="title"/>
          </p:nvPr>
        </p:nvSpPr>
        <p:spPr/>
        <p:txBody>
          <a:bodyPr/>
          <a:lstStyle/>
          <a:p>
            <a:r>
              <a:rPr lang="en-US" dirty="0"/>
              <a:t>Creating variables: Keywords</a:t>
            </a:r>
          </a:p>
        </p:txBody>
      </p:sp>
      <p:sp>
        <p:nvSpPr>
          <p:cNvPr id="3" name="Content Placeholder 2">
            <a:extLst>
              <a:ext uri="{FF2B5EF4-FFF2-40B4-BE49-F238E27FC236}">
                <a16:creationId xmlns:a16="http://schemas.microsoft.com/office/drawing/2014/main" id="{2A8ED8FE-7EE4-4A28-AC9D-818F99261D4C}"/>
              </a:ext>
            </a:extLst>
          </p:cNvPr>
          <p:cNvSpPr>
            <a:spLocks noGrp="1"/>
          </p:cNvSpPr>
          <p:nvPr>
            <p:ph idx="1"/>
          </p:nvPr>
        </p:nvSpPr>
        <p:spPr/>
        <p:txBody>
          <a:bodyPr/>
          <a:lstStyle/>
          <a:p>
            <a:r>
              <a:rPr lang="en-US" dirty="0"/>
              <a:t>All</a:t>
            </a:r>
          </a:p>
          <a:p>
            <a:r>
              <a:rPr lang="en-US" dirty="0"/>
              <a:t>To</a:t>
            </a:r>
          </a:p>
          <a:p>
            <a:r>
              <a:rPr lang="en-US" dirty="0"/>
              <a:t>Thru</a:t>
            </a:r>
          </a:p>
          <a:p>
            <a:r>
              <a:rPr lang="en-US" dirty="0"/>
              <a:t>Hi or highest</a:t>
            </a:r>
          </a:p>
          <a:p>
            <a:r>
              <a:rPr lang="en-US" dirty="0"/>
              <a:t>Lo or lowest</a:t>
            </a:r>
          </a:p>
          <a:p>
            <a:r>
              <a:rPr lang="en-US" dirty="0"/>
              <a:t>By</a:t>
            </a:r>
          </a:p>
          <a:p>
            <a:r>
              <a:rPr lang="en-US" dirty="0"/>
              <a:t>With</a:t>
            </a:r>
          </a:p>
        </p:txBody>
      </p:sp>
    </p:spTree>
    <p:extLst>
      <p:ext uri="{BB962C8B-B14F-4D97-AF65-F5344CB8AC3E}">
        <p14:creationId xmlns:p14="http://schemas.microsoft.com/office/powerpoint/2010/main" val="41901503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AA9BE-C48F-4E12-86DB-FDF51E4A174C}"/>
              </a:ext>
            </a:extLst>
          </p:cNvPr>
          <p:cNvSpPr>
            <a:spLocks noGrp="1"/>
          </p:cNvSpPr>
          <p:nvPr>
            <p:ph type="title"/>
          </p:nvPr>
        </p:nvSpPr>
        <p:spPr/>
        <p:txBody>
          <a:bodyPr/>
          <a:lstStyle/>
          <a:p>
            <a:r>
              <a:rPr lang="en-US" dirty="0"/>
              <a:t>Creating variables: The numeric and string commands</a:t>
            </a:r>
          </a:p>
        </p:txBody>
      </p:sp>
      <p:sp>
        <p:nvSpPr>
          <p:cNvPr id="3" name="Content Placeholder 2">
            <a:extLst>
              <a:ext uri="{FF2B5EF4-FFF2-40B4-BE49-F238E27FC236}">
                <a16:creationId xmlns:a16="http://schemas.microsoft.com/office/drawing/2014/main" id="{9C6B4AC5-790C-4DD3-BF32-229882A2AAA9}"/>
              </a:ext>
            </a:extLst>
          </p:cNvPr>
          <p:cNvSpPr>
            <a:spLocks noGrp="1"/>
          </p:cNvSpPr>
          <p:nvPr>
            <p:ph idx="1"/>
          </p:nvPr>
        </p:nvSpPr>
        <p:spPr/>
        <p:txBody>
          <a:bodyPr/>
          <a:lstStyle/>
          <a:p>
            <a:pPr marL="0" indent="0">
              <a:buNone/>
            </a:pPr>
            <a:r>
              <a:rPr lang="en-US"/>
              <a:t>dataset activate hsbdemo.</a:t>
            </a:r>
          </a:p>
          <a:p>
            <a:pPr marL="0" indent="0">
              <a:buNone/>
            </a:pPr>
            <a:endParaRPr lang="en-US"/>
          </a:p>
          <a:p>
            <a:pPr marL="0" indent="0">
              <a:buNone/>
            </a:pPr>
            <a:r>
              <a:rPr lang="en-US"/>
              <a:t>numeric </a:t>
            </a:r>
            <a:r>
              <a:rPr lang="en-US" dirty="0"/>
              <a:t>v1 to v6 (f4.0)</a:t>
            </a:r>
          </a:p>
          <a:p>
            <a:pPr marL="0" indent="0">
              <a:buNone/>
            </a:pPr>
            <a:r>
              <a:rPr lang="en-US" dirty="0"/>
              <a:t>    /v7 v8 (f1.0).</a:t>
            </a:r>
          </a:p>
          <a:p>
            <a:pPr marL="0" indent="0">
              <a:buNone/>
            </a:pPr>
            <a:endParaRPr lang="en-US" dirty="0"/>
          </a:p>
          <a:p>
            <a:pPr marL="0" indent="0">
              <a:buNone/>
            </a:pPr>
            <a:r>
              <a:rPr lang="en-US" dirty="0"/>
              <a:t>string county (a20).</a:t>
            </a:r>
          </a:p>
          <a:p>
            <a:pPr marL="0" indent="0">
              <a:buNone/>
            </a:pPr>
            <a:r>
              <a:rPr lang="en-US" dirty="0"/>
              <a:t>string a1 to a4 (a1)</a:t>
            </a:r>
          </a:p>
          <a:p>
            <a:pPr marL="0" indent="0">
              <a:buNone/>
            </a:pPr>
            <a:r>
              <a:rPr lang="en-US" dirty="0"/>
              <a:t>    /a5 to a10 (a2).</a:t>
            </a:r>
          </a:p>
        </p:txBody>
      </p:sp>
    </p:spTree>
    <p:extLst>
      <p:ext uri="{BB962C8B-B14F-4D97-AF65-F5344CB8AC3E}">
        <p14:creationId xmlns:p14="http://schemas.microsoft.com/office/powerpoint/2010/main" val="24535898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0300C-EA28-4963-A59E-D77B4933F04F}"/>
              </a:ext>
            </a:extLst>
          </p:cNvPr>
          <p:cNvSpPr>
            <a:spLocks noGrp="1"/>
          </p:cNvSpPr>
          <p:nvPr>
            <p:ph type="title"/>
          </p:nvPr>
        </p:nvSpPr>
        <p:spPr/>
        <p:txBody>
          <a:bodyPr/>
          <a:lstStyle/>
          <a:p>
            <a:r>
              <a:rPr lang="en-US" dirty="0"/>
              <a:t>Creating variables: The compute and if commands</a:t>
            </a:r>
          </a:p>
        </p:txBody>
      </p:sp>
      <p:sp>
        <p:nvSpPr>
          <p:cNvPr id="3" name="Content Placeholder 2">
            <a:extLst>
              <a:ext uri="{FF2B5EF4-FFF2-40B4-BE49-F238E27FC236}">
                <a16:creationId xmlns:a16="http://schemas.microsoft.com/office/drawing/2014/main" id="{F507808D-F2CB-4871-9BB0-FD0FECD03142}"/>
              </a:ext>
            </a:extLst>
          </p:cNvPr>
          <p:cNvSpPr>
            <a:spLocks noGrp="1"/>
          </p:cNvSpPr>
          <p:nvPr>
            <p:ph idx="1"/>
          </p:nvPr>
        </p:nvSpPr>
        <p:spPr/>
        <p:txBody>
          <a:bodyPr>
            <a:normAutofit/>
          </a:bodyPr>
          <a:lstStyle/>
          <a:p>
            <a:r>
              <a:rPr lang="en-US" dirty="0"/>
              <a:t>The </a:t>
            </a:r>
            <a:r>
              <a:rPr lang="en-US" b="1" dirty="0"/>
              <a:t>compute</a:t>
            </a:r>
            <a:r>
              <a:rPr lang="en-US" dirty="0"/>
              <a:t> and </a:t>
            </a:r>
            <a:r>
              <a:rPr lang="en-US" b="1" dirty="0"/>
              <a:t>if</a:t>
            </a:r>
            <a:r>
              <a:rPr lang="en-US" dirty="0"/>
              <a:t> commands are the two main commands for creating new numeric variables.</a:t>
            </a:r>
          </a:p>
          <a:p>
            <a:pPr marL="0" indent="0">
              <a:buNone/>
            </a:pPr>
            <a:r>
              <a:rPr lang="en-US" dirty="0"/>
              <a:t>compute var1 = 5.</a:t>
            </a:r>
          </a:p>
          <a:p>
            <a:pPr marL="0" indent="0">
              <a:buNone/>
            </a:pPr>
            <a:r>
              <a:rPr lang="en-US" dirty="0"/>
              <a:t>exe.</a:t>
            </a:r>
          </a:p>
          <a:p>
            <a:r>
              <a:rPr lang="en-US" dirty="0"/>
              <a:t>Need to use exe. after the </a:t>
            </a:r>
            <a:r>
              <a:rPr lang="en-US" b="1" dirty="0"/>
              <a:t>compute</a:t>
            </a:r>
            <a:r>
              <a:rPr lang="en-US" dirty="0"/>
              <a:t> command to execute immediately.</a:t>
            </a:r>
          </a:p>
          <a:p>
            <a:r>
              <a:rPr lang="en-US" dirty="0"/>
              <a:t>There is no "then" in if-then logic in SPSS.</a:t>
            </a:r>
          </a:p>
          <a:p>
            <a:pPr marL="0" indent="0">
              <a:buNone/>
            </a:pPr>
            <a:r>
              <a:rPr lang="en-US" dirty="0"/>
              <a:t>if female = 1 var1 = 6.</a:t>
            </a:r>
          </a:p>
          <a:p>
            <a:pPr marL="0" indent="0">
              <a:buNone/>
            </a:pPr>
            <a:r>
              <a:rPr lang="en-US" dirty="0"/>
              <a:t>freq var = var1.</a:t>
            </a:r>
          </a:p>
        </p:txBody>
      </p:sp>
    </p:spTree>
    <p:extLst>
      <p:ext uri="{BB962C8B-B14F-4D97-AF65-F5344CB8AC3E}">
        <p14:creationId xmlns:p14="http://schemas.microsoft.com/office/powerpoint/2010/main" val="40337056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3EC25-43FC-47A1-B979-7FF80B8DB190}"/>
              </a:ext>
            </a:extLst>
          </p:cNvPr>
          <p:cNvSpPr>
            <a:spLocks noGrp="1"/>
          </p:cNvSpPr>
          <p:nvPr>
            <p:ph type="title"/>
          </p:nvPr>
        </p:nvSpPr>
        <p:spPr/>
        <p:txBody>
          <a:bodyPr/>
          <a:lstStyle/>
          <a:p>
            <a:r>
              <a:rPr lang="en-US" dirty="0"/>
              <a:t>Creating variables:  “and” and “or”</a:t>
            </a:r>
          </a:p>
        </p:txBody>
      </p:sp>
      <p:sp>
        <p:nvSpPr>
          <p:cNvPr id="3" name="Content Placeholder 2">
            <a:extLst>
              <a:ext uri="{FF2B5EF4-FFF2-40B4-BE49-F238E27FC236}">
                <a16:creationId xmlns:a16="http://schemas.microsoft.com/office/drawing/2014/main" id="{FD9AC5E7-B982-4E67-818E-C09AD758C69B}"/>
              </a:ext>
            </a:extLst>
          </p:cNvPr>
          <p:cNvSpPr>
            <a:spLocks noGrp="1"/>
          </p:cNvSpPr>
          <p:nvPr>
            <p:ph idx="1"/>
          </p:nvPr>
        </p:nvSpPr>
        <p:spPr/>
        <p:txBody>
          <a:bodyPr>
            <a:normAutofit fontScale="92500" lnSpcReduction="20000"/>
          </a:bodyPr>
          <a:lstStyle/>
          <a:p>
            <a:pPr marL="0" indent="0">
              <a:buNone/>
            </a:pPr>
            <a:r>
              <a:rPr lang="en-US" dirty="0"/>
              <a:t>if prog = 1 and female = 0 and id lt 100 var2 = 0.</a:t>
            </a:r>
          </a:p>
          <a:p>
            <a:r>
              <a:rPr lang="en-US" dirty="0"/>
              <a:t>Be careful with "or".</a:t>
            </a:r>
          </a:p>
          <a:p>
            <a:pPr marL="0" indent="0">
              <a:buNone/>
            </a:pPr>
            <a:r>
              <a:rPr lang="en-US" dirty="0"/>
              <a:t>if prog = 2 or female = 1 or id gt 190 var2 = 1.</a:t>
            </a:r>
          </a:p>
          <a:p>
            <a:pPr marL="0" indent="0">
              <a:buNone/>
            </a:pPr>
            <a:r>
              <a:rPr lang="en-US" dirty="0"/>
              <a:t>freq var = var2.</a:t>
            </a:r>
          </a:p>
          <a:p>
            <a:pPr marL="0" indent="0">
              <a:buNone/>
            </a:pPr>
            <a:r>
              <a:rPr lang="en-US" dirty="0"/>
              <a:t>if (prog = 3 and female = 1) or id gt 180 var2 = 3.</a:t>
            </a:r>
          </a:p>
          <a:p>
            <a:pPr marL="0" indent="0">
              <a:buNone/>
            </a:pPr>
            <a:r>
              <a:rPr lang="en-US" dirty="0"/>
              <a:t>if prog = 3 and (female = 1 or id gt 180) var2 = 4.</a:t>
            </a:r>
          </a:p>
          <a:p>
            <a:pPr marL="0" indent="0">
              <a:buNone/>
            </a:pPr>
            <a:r>
              <a:rPr lang="en-US" dirty="0"/>
              <a:t>freq var = var2.</a:t>
            </a:r>
          </a:p>
          <a:p>
            <a:r>
              <a:rPr lang="en-US" dirty="0"/>
              <a:t>Functions can be used as part of the logical expression.</a:t>
            </a:r>
          </a:p>
          <a:p>
            <a:pPr marL="0" indent="0">
              <a:buNone/>
            </a:pPr>
            <a:r>
              <a:rPr lang="en-US" dirty="0"/>
              <a:t>if abs(read - write) gt 7 var2 = 5.</a:t>
            </a:r>
          </a:p>
          <a:p>
            <a:pPr marL="0" indent="0">
              <a:buNone/>
            </a:pPr>
            <a:r>
              <a:rPr lang="en-US" dirty="0"/>
              <a:t>freq var = var2.</a:t>
            </a:r>
          </a:p>
        </p:txBody>
      </p:sp>
    </p:spTree>
    <p:extLst>
      <p:ext uri="{BB962C8B-B14F-4D97-AF65-F5344CB8AC3E}">
        <p14:creationId xmlns:p14="http://schemas.microsoft.com/office/powerpoint/2010/main" val="29633229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CF3F9-EE78-4643-9598-2839AD8BA84E}"/>
              </a:ext>
            </a:extLst>
          </p:cNvPr>
          <p:cNvSpPr>
            <a:spLocks noGrp="1"/>
          </p:cNvSpPr>
          <p:nvPr>
            <p:ph type="title"/>
          </p:nvPr>
        </p:nvSpPr>
        <p:spPr/>
        <p:txBody>
          <a:bodyPr/>
          <a:lstStyle/>
          <a:p>
            <a:pPr algn="ctr"/>
            <a:r>
              <a:rPr lang="en-US" dirty="0"/>
              <a:t>Creating variables: Enumerating cases by group</a:t>
            </a:r>
          </a:p>
        </p:txBody>
      </p:sp>
      <p:sp>
        <p:nvSpPr>
          <p:cNvPr id="3" name="Content Placeholder 2">
            <a:extLst>
              <a:ext uri="{FF2B5EF4-FFF2-40B4-BE49-F238E27FC236}">
                <a16:creationId xmlns:a16="http://schemas.microsoft.com/office/drawing/2014/main" id="{CAE0A52B-2C65-4F8F-B915-F449D55726D0}"/>
              </a:ext>
            </a:extLst>
          </p:cNvPr>
          <p:cNvSpPr>
            <a:spLocks noGrp="1"/>
          </p:cNvSpPr>
          <p:nvPr>
            <p:ph idx="1"/>
          </p:nvPr>
        </p:nvSpPr>
        <p:spPr/>
        <p:txBody>
          <a:bodyPr/>
          <a:lstStyle/>
          <a:p>
            <a:pPr marL="0" indent="0">
              <a:buNone/>
            </a:pPr>
            <a:r>
              <a:rPr lang="en-US" dirty="0"/>
              <a:t>sort cases by cid.</a:t>
            </a:r>
          </a:p>
          <a:p>
            <a:pPr marL="0" indent="0">
              <a:buNone/>
            </a:pPr>
            <a:r>
              <a:rPr lang="en-US" dirty="0"/>
              <a:t>compute npergroup = 1.</a:t>
            </a:r>
          </a:p>
          <a:p>
            <a:pPr marL="0" indent="0">
              <a:buNone/>
            </a:pPr>
            <a:r>
              <a:rPr lang="en-US" dirty="0"/>
              <a:t>if cid = lag(cid) id = lag(npergroup) + 1.</a:t>
            </a:r>
          </a:p>
          <a:p>
            <a:pPr marL="0" indent="0">
              <a:buNone/>
            </a:pPr>
            <a:r>
              <a:rPr lang="en-US" dirty="0"/>
              <a:t>exe.</a:t>
            </a:r>
          </a:p>
        </p:txBody>
      </p:sp>
    </p:spTree>
    <p:extLst>
      <p:ext uri="{BB962C8B-B14F-4D97-AF65-F5344CB8AC3E}">
        <p14:creationId xmlns:p14="http://schemas.microsoft.com/office/powerpoint/2010/main" val="9920049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EA72E-51DB-476A-9555-D7F15B567646}"/>
              </a:ext>
            </a:extLst>
          </p:cNvPr>
          <p:cNvSpPr>
            <a:spLocks noGrp="1"/>
          </p:cNvSpPr>
          <p:nvPr>
            <p:ph type="title"/>
          </p:nvPr>
        </p:nvSpPr>
        <p:spPr/>
        <p:txBody>
          <a:bodyPr/>
          <a:lstStyle/>
          <a:p>
            <a:r>
              <a:rPr lang="en-US" dirty="0"/>
              <a:t>Creating variables: Creating dummy variables</a:t>
            </a:r>
          </a:p>
        </p:txBody>
      </p:sp>
      <p:sp>
        <p:nvSpPr>
          <p:cNvPr id="3" name="Content Placeholder 2">
            <a:extLst>
              <a:ext uri="{FF2B5EF4-FFF2-40B4-BE49-F238E27FC236}">
                <a16:creationId xmlns:a16="http://schemas.microsoft.com/office/drawing/2014/main" id="{15CA52BA-7BEE-4AB2-B21D-921AC00C3C86}"/>
              </a:ext>
            </a:extLst>
          </p:cNvPr>
          <p:cNvSpPr>
            <a:spLocks noGrp="1"/>
          </p:cNvSpPr>
          <p:nvPr>
            <p:ph idx="1"/>
          </p:nvPr>
        </p:nvSpPr>
        <p:spPr/>
        <p:txBody>
          <a:bodyPr/>
          <a:lstStyle/>
          <a:p>
            <a:pPr marL="0" indent="0">
              <a:buNone/>
            </a:pPr>
            <a:r>
              <a:rPr lang="en-US" dirty="0"/>
              <a:t>freq var = ses.</a:t>
            </a:r>
          </a:p>
          <a:p>
            <a:pPr marL="0" indent="0">
              <a:buNone/>
            </a:pPr>
            <a:r>
              <a:rPr lang="en-US" dirty="0"/>
              <a:t>compute ses1 = (ses = 1).</a:t>
            </a:r>
          </a:p>
          <a:p>
            <a:pPr marL="0" indent="0">
              <a:buNone/>
            </a:pPr>
            <a:r>
              <a:rPr lang="en-US" dirty="0"/>
              <a:t>compute ses2 = (ses = 2).</a:t>
            </a:r>
          </a:p>
          <a:p>
            <a:pPr marL="0" indent="0">
              <a:buNone/>
            </a:pPr>
            <a:r>
              <a:rPr lang="en-US" dirty="0"/>
              <a:t>compute ses3 = (ses = 3).</a:t>
            </a:r>
          </a:p>
          <a:p>
            <a:pPr marL="0" indent="0">
              <a:buNone/>
            </a:pPr>
            <a:endParaRPr lang="en-US" dirty="0"/>
          </a:p>
          <a:p>
            <a:r>
              <a:rPr lang="en-US" dirty="0"/>
              <a:t>Warning:  the table is not easy to read!.</a:t>
            </a:r>
          </a:p>
          <a:p>
            <a:pPr marL="0" indent="0">
              <a:buNone/>
            </a:pPr>
            <a:r>
              <a:rPr lang="en-US" dirty="0"/>
              <a:t>crosstabs</a:t>
            </a:r>
          </a:p>
          <a:p>
            <a:pPr marL="0" indent="0">
              <a:buNone/>
            </a:pPr>
            <a:r>
              <a:rPr lang="en-US" dirty="0"/>
              <a:t>    /tables = ses by ses3 by ses2 by ses1.</a:t>
            </a:r>
          </a:p>
        </p:txBody>
      </p:sp>
    </p:spTree>
    <p:extLst>
      <p:ext uri="{BB962C8B-B14F-4D97-AF65-F5344CB8AC3E}">
        <p14:creationId xmlns:p14="http://schemas.microsoft.com/office/powerpoint/2010/main" val="19774623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4735B-3EB0-4741-A18C-E3F5F02577FA}"/>
              </a:ext>
            </a:extLst>
          </p:cNvPr>
          <p:cNvSpPr>
            <a:spLocks noGrp="1"/>
          </p:cNvSpPr>
          <p:nvPr>
            <p:ph type="title"/>
          </p:nvPr>
        </p:nvSpPr>
        <p:spPr/>
        <p:txBody>
          <a:bodyPr/>
          <a:lstStyle/>
          <a:p>
            <a:r>
              <a:rPr lang="en-US" dirty="0"/>
              <a:t>Creating variables:  Using numeric functions</a:t>
            </a:r>
          </a:p>
        </p:txBody>
      </p:sp>
      <p:sp>
        <p:nvSpPr>
          <p:cNvPr id="3" name="Content Placeholder 2">
            <a:extLst>
              <a:ext uri="{FF2B5EF4-FFF2-40B4-BE49-F238E27FC236}">
                <a16:creationId xmlns:a16="http://schemas.microsoft.com/office/drawing/2014/main" id="{A4DD1057-A719-40A8-AB49-3C9BE047BA04}"/>
              </a:ext>
            </a:extLst>
          </p:cNvPr>
          <p:cNvSpPr>
            <a:spLocks noGrp="1"/>
          </p:cNvSpPr>
          <p:nvPr>
            <p:ph idx="1"/>
          </p:nvPr>
        </p:nvSpPr>
        <p:spPr/>
        <p:txBody>
          <a:bodyPr/>
          <a:lstStyle/>
          <a:p>
            <a:pPr marL="0" indent="0">
              <a:buNone/>
            </a:pPr>
            <a:r>
              <a:rPr lang="en-US" dirty="0"/>
              <a:t>compute dvar = read/write.</a:t>
            </a:r>
          </a:p>
          <a:p>
            <a:pPr marL="0" indent="0">
              <a:buNone/>
            </a:pPr>
            <a:r>
              <a:rPr lang="en-US" dirty="0"/>
              <a:t>compute rndvar = rnd(dvar).</a:t>
            </a:r>
          </a:p>
          <a:p>
            <a:pPr marL="0" indent="0">
              <a:buNone/>
            </a:pPr>
            <a:r>
              <a:rPr lang="en-US" dirty="0"/>
              <a:t>compute truncvar = trunc(dvar).</a:t>
            </a:r>
          </a:p>
          <a:p>
            <a:pPr marL="0" indent="0">
              <a:buNone/>
            </a:pPr>
            <a:r>
              <a:rPr lang="en-US" dirty="0"/>
              <a:t>compute sumvar = sum(read to socst).</a:t>
            </a:r>
          </a:p>
          <a:p>
            <a:pPr marL="0" indent="0">
              <a:buNone/>
            </a:pPr>
            <a:r>
              <a:rPr lang="en-US" dirty="0"/>
              <a:t>means dvar rndvar truncvar sumvar.</a:t>
            </a:r>
          </a:p>
        </p:txBody>
      </p:sp>
    </p:spTree>
    <p:extLst>
      <p:ext uri="{BB962C8B-B14F-4D97-AF65-F5344CB8AC3E}">
        <p14:creationId xmlns:p14="http://schemas.microsoft.com/office/powerpoint/2010/main" val="385150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D6954-485C-4852-8314-77080EEB337E}"/>
              </a:ext>
            </a:extLst>
          </p:cNvPr>
          <p:cNvSpPr>
            <a:spLocks noGrp="1"/>
          </p:cNvSpPr>
          <p:nvPr>
            <p:ph type="title"/>
          </p:nvPr>
        </p:nvSpPr>
        <p:spPr/>
        <p:txBody>
          <a:bodyPr/>
          <a:lstStyle/>
          <a:p>
            <a:pPr algn="ctr"/>
            <a:r>
              <a:rPr lang="en-US" dirty="0"/>
              <a:t>Introductory topics: </a:t>
            </a:r>
            <a:br>
              <a:rPr lang="en-US" dirty="0"/>
            </a:br>
            <a:r>
              <a:rPr lang="en-US" dirty="0"/>
              <a:t>When do commands execute?</a:t>
            </a:r>
          </a:p>
        </p:txBody>
      </p:sp>
      <p:sp>
        <p:nvSpPr>
          <p:cNvPr id="3" name="Content Placeholder 2">
            <a:extLst>
              <a:ext uri="{FF2B5EF4-FFF2-40B4-BE49-F238E27FC236}">
                <a16:creationId xmlns:a16="http://schemas.microsoft.com/office/drawing/2014/main" id="{1112C8C4-AC7F-4A0B-8A47-0BDFEA256528}"/>
              </a:ext>
            </a:extLst>
          </p:cNvPr>
          <p:cNvSpPr>
            <a:spLocks noGrp="1"/>
          </p:cNvSpPr>
          <p:nvPr>
            <p:ph idx="1"/>
          </p:nvPr>
        </p:nvSpPr>
        <p:spPr/>
        <p:txBody>
          <a:bodyPr>
            <a:normAutofit/>
          </a:bodyPr>
          <a:lstStyle/>
          <a:p>
            <a:r>
              <a:rPr lang="en-US" dirty="0"/>
              <a:t>SPSS commands are executed by going down the data file row by row</a:t>
            </a:r>
          </a:p>
          <a:p>
            <a:r>
              <a:rPr lang="en-US" dirty="0"/>
              <a:t>If multiple commands are submitted simultaneously, the commands are executed in the order in which they are encountered</a:t>
            </a:r>
          </a:p>
          <a:p>
            <a:r>
              <a:rPr lang="en-US" dirty="0"/>
              <a:t>Except for very complicated analyses, the slowest part of executing a command is reading through the data file</a:t>
            </a:r>
          </a:p>
          <a:p>
            <a:r>
              <a:rPr lang="en-US" dirty="0"/>
              <a:t>Because of this, SPSS tries to limit the number of times is must read the active dataset or “make a pass through the data”</a:t>
            </a:r>
          </a:p>
        </p:txBody>
      </p:sp>
    </p:spTree>
    <p:extLst>
      <p:ext uri="{BB962C8B-B14F-4D97-AF65-F5344CB8AC3E}">
        <p14:creationId xmlns:p14="http://schemas.microsoft.com/office/powerpoint/2010/main" val="36162680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AB57A-E35D-48F7-90D1-2A46007A863B}"/>
              </a:ext>
            </a:extLst>
          </p:cNvPr>
          <p:cNvSpPr>
            <a:spLocks noGrp="1"/>
          </p:cNvSpPr>
          <p:nvPr>
            <p:ph type="title"/>
          </p:nvPr>
        </p:nvSpPr>
        <p:spPr/>
        <p:txBody>
          <a:bodyPr/>
          <a:lstStyle/>
          <a:p>
            <a:r>
              <a:rPr lang="en-US" dirty="0"/>
              <a:t>Creating variables:  Using numeric functions</a:t>
            </a:r>
          </a:p>
        </p:txBody>
      </p:sp>
      <p:sp>
        <p:nvSpPr>
          <p:cNvPr id="3" name="Content Placeholder 2">
            <a:extLst>
              <a:ext uri="{FF2B5EF4-FFF2-40B4-BE49-F238E27FC236}">
                <a16:creationId xmlns:a16="http://schemas.microsoft.com/office/drawing/2014/main" id="{D7C9E47A-13A4-48B0-8736-21AEB582011A}"/>
              </a:ext>
            </a:extLst>
          </p:cNvPr>
          <p:cNvSpPr>
            <a:spLocks noGrp="1"/>
          </p:cNvSpPr>
          <p:nvPr>
            <p:ph idx="1"/>
          </p:nvPr>
        </p:nvSpPr>
        <p:spPr/>
        <p:txBody>
          <a:bodyPr/>
          <a:lstStyle/>
          <a:p>
            <a:r>
              <a:rPr lang="en-US" dirty="0"/>
              <a:t>The </a:t>
            </a:r>
            <a:r>
              <a:rPr lang="en-US" b="1" dirty="0"/>
              <a:t>normal</a:t>
            </a:r>
            <a:r>
              <a:rPr lang="en-US" dirty="0"/>
              <a:t> function creates a new numeric variable with a mean of 0 and a standard deviation of the value given in parentheses.</a:t>
            </a:r>
          </a:p>
          <a:p>
            <a:pPr marL="0" indent="0">
              <a:buNone/>
            </a:pPr>
            <a:endParaRPr lang="en-US" dirty="0"/>
          </a:p>
          <a:p>
            <a:pPr marL="0" indent="0">
              <a:buNone/>
            </a:pPr>
            <a:r>
              <a:rPr lang="en-US" dirty="0"/>
              <a:t>compute normrand = normal(1).</a:t>
            </a:r>
          </a:p>
          <a:p>
            <a:pPr marL="0" indent="0">
              <a:buNone/>
            </a:pPr>
            <a:r>
              <a:rPr lang="en-US" dirty="0"/>
              <a:t>means tables =  normrand.</a:t>
            </a:r>
          </a:p>
          <a:p>
            <a:pPr marL="0" indent="0">
              <a:buNone/>
            </a:pPr>
            <a:endParaRPr lang="en-US" dirty="0"/>
          </a:p>
          <a:p>
            <a:pPr marL="0" indent="0">
              <a:buNone/>
            </a:pPr>
            <a:r>
              <a:rPr lang="en-US" dirty="0"/>
              <a:t>Question:  How can you use the </a:t>
            </a:r>
            <a:r>
              <a:rPr lang="en-US" b="1" dirty="0"/>
              <a:t>normal</a:t>
            </a:r>
            <a:r>
              <a:rPr lang="en-US" dirty="0"/>
              <a:t> function to create a simple random sample of your data?</a:t>
            </a:r>
          </a:p>
        </p:txBody>
      </p:sp>
    </p:spTree>
    <p:extLst>
      <p:ext uri="{BB962C8B-B14F-4D97-AF65-F5344CB8AC3E}">
        <p14:creationId xmlns:p14="http://schemas.microsoft.com/office/powerpoint/2010/main" val="110139459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4172A-E800-4E0A-9E4A-DAB8BED0BA1C}"/>
              </a:ext>
            </a:extLst>
          </p:cNvPr>
          <p:cNvSpPr>
            <a:spLocks noGrp="1"/>
          </p:cNvSpPr>
          <p:nvPr>
            <p:ph type="title"/>
          </p:nvPr>
        </p:nvSpPr>
        <p:spPr/>
        <p:txBody>
          <a:bodyPr/>
          <a:lstStyle/>
          <a:p>
            <a:r>
              <a:rPr lang="en-US" dirty="0"/>
              <a:t>Creating variables: String variables</a:t>
            </a:r>
          </a:p>
        </p:txBody>
      </p:sp>
      <p:sp>
        <p:nvSpPr>
          <p:cNvPr id="3" name="Content Placeholder 2">
            <a:extLst>
              <a:ext uri="{FF2B5EF4-FFF2-40B4-BE49-F238E27FC236}">
                <a16:creationId xmlns:a16="http://schemas.microsoft.com/office/drawing/2014/main" id="{BBDAEACF-AA16-4725-818C-4E0BFF7C0B42}"/>
              </a:ext>
            </a:extLst>
          </p:cNvPr>
          <p:cNvSpPr>
            <a:spLocks noGrp="1"/>
          </p:cNvSpPr>
          <p:nvPr>
            <p:ph idx="1"/>
          </p:nvPr>
        </p:nvSpPr>
        <p:spPr/>
        <p:txBody>
          <a:bodyPr>
            <a:normAutofit fontScale="92500" lnSpcReduction="20000"/>
          </a:bodyPr>
          <a:lstStyle/>
          <a:p>
            <a:pPr marL="0" indent="0">
              <a:buNone/>
            </a:pPr>
            <a:r>
              <a:rPr lang="en-US" dirty="0"/>
              <a:t>string stringf (a6).</a:t>
            </a:r>
          </a:p>
          <a:p>
            <a:pPr marL="0" indent="0">
              <a:buNone/>
            </a:pPr>
            <a:r>
              <a:rPr lang="en-US" dirty="0"/>
              <a:t>if female = 1 stringf = "female".</a:t>
            </a:r>
          </a:p>
          <a:p>
            <a:pPr marL="0" indent="0">
              <a:buNone/>
            </a:pPr>
            <a:r>
              <a:rPr lang="en-US" dirty="0"/>
              <a:t>if female = 0 stringf = "male".</a:t>
            </a:r>
          </a:p>
          <a:p>
            <a:pPr marL="0" indent="0">
              <a:buNone/>
            </a:pPr>
            <a:r>
              <a:rPr lang="en-US" dirty="0"/>
              <a:t>exe.</a:t>
            </a:r>
          </a:p>
          <a:p>
            <a:pPr marL="0" indent="0">
              <a:buNone/>
            </a:pPr>
            <a:r>
              <a:rPr lang="en-US" dirty="0"/>
              <a:t>string strings (a6).</a:t>
            </a:r>
          </a:p>
          <a:p>
            <a:pPr marL="0" indent="0">
              <a:buNone/>
            </a:pPr>
            <a:r>
              <a:rPr lang="en-US" dirty="0"/>
              <a:t>if ses = 1 strings = "low".</a:t>
            </a:r>
          </a:p>
          <a:p>
            <a:pPr marL="0" indent="0">
              <a:buNone/>
            </a:pPr>
            <a:r>
              <a:rPr lang="en-US" dirty="0"/>
              <a:t>if ses = 2 strings = "medium".</a:t>
            </a:r>
          </a:p>
          <a:p>
            <a:pPr marL="0" indent="0">
              <a:buNone/>
            </a:pPr>
            <a:r>
              <a:rPr lang="en-US" dirty="0"/>
              <a:t>if ses = 3 strings = "high".</a:t>
            </a:r>
          </a:p>
          <a:p>
            <a:pPr marL="0" indent="0">
              <a:buNone/>
            </a:pPr>
            <a:r>
              <a:rPr lang="en-US" dirty="0"/>
              <a:t>if id gt 4 and id lt 11 strings = "".</a:t>
            </a:r>
          </a:p>
          <a:p>
            <a:pPr marL="0" indent="0">
              <a:buNone/>
            </a:pPr>
            <a:r>
              <a:rPr lang="en-US" dirty="0"/>
              <a:t>exe.</a:t>
            </a:r>
          </a:p>
        </p:txBody>
      </p:sp>
    </p:spTree>
    <p:extLst>
      <p:ext uri="{BB962C8B-B14F-4D97-AF65-F5344CB8AC3E}">
        <p14:creationId xmlns:p14="http://schemas.microsoft.com/office/powerpoint/2010/main" val="21623374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F090F-747E-4CEA-97AB-5FAFCC0134F3}"/>
              </a:ext>
            </a:extLst>
          </p:cNvPr>
          <p:cNvSpPr>
            <a:spLocks noGrp="1"/>
          </p:cNvSpPr>
          <p:nvPr>
            <p:ph type="title"/>
          </p:nvPr>
        </p:nvSpPr>
        <p:spPr/>
        <p:txBody>
          <a:bodyPr/>
          <a:lstStyle/>
          <a:p>
            <a:r>
              <a:rPr lang="en-US" dirty="0"/>
              <a:t>Creating variables: Using string functions</a:t>
            </a:r>
          </a:p>
        </p:txBody>
      </p:sp>
      <p:sp>
        <p:nvSpPr>
          <p:cNvPr id="3" name="Content Placeholder 2">
            <a:extLst>
              <a:ext uri="{FF2B5EF4-FFF2-40B4-BE49-F238E27FC236}">
                <a16:creationId xmlns:a16="http://schemas.microsoft.com/office/drawing/2014/main" id="{A59FDE02-45CF-41B7-84F6-694208DB2DB2}"/>
              </a:ext>
            </a:extLst>
          </p:cNvPr>
          <p:cNvSpPr>
            <a:spLocks noGrp="1"/>
          </p:cNvSpPr>
          <p:nvPr>
            <p:ph idx="1"/>
          </p:nvPr>
        </p:nvSpPr>
        <p:spPr/>
        <p:txBody>
          <a:bodyPr>
            <a:normAutofit lnSpcReduction="10000"/>
          </a:bodyPr>
          <a:lstStyle/>
          <a:p>
            <a:pPr marL="0" indent="0">
              <a:buNone/>
            </a:pPr>
            <a:r>
              <a:rPr lang="en-US" dirty="0"/>
              <a:t>compute flength = char.length(stringf).</a:t>
            </a:r>
          </a:p>
          <a:p>
            <a:r>
              <a:rPr lang="en-US" dirty="0"/>
              <a:t>There is a problem here - what is it?</a:t>
            </a:r>
          </a:p>
          <a:p>
            <a:pPr marL="0" indent="0">
              <a:buNone/>
            </a:pPr>
            <a:r>
              <a:rPr lang="en-US" dirty="0"/>
              <a:t>string subf (a2).</a:t>
            </a:r>
          </a:p>
          <a:p>
            <a:pPr marL="0" indent="0">
              <a:buNone/>
            </a:pPr>
            <a:r>
              <a:rPr lang="en-US" dirty="0"/>
              <a:t>compute subf = char.substr(strings, 1, 3).</a:t>
            </a:r>
          </a:p>
          <a:p>
            <a:pPr marL="0" indent="0">
              <a:buNone/>
            </a:pPr>
            <a:r>
              <a:rPr lang="en-US" dirty="0"/>
              <a:t>freq var = flength subf.</a:t>
            </a:r>
          </a:p>
          <a:p>
            <a:pPr marL="0" indent="0">
              <a:buNone/>
            </a:pPr>
            <a:endParaRPr lang="en-US" dirty="0"/>
          </a:p>
          <a:p>
            <a:pPr marL="0" indent="0">
              <a:buNone/>
            </a:pPr>
            <a:r>
              <a:rPr lang="en-US" dirty="0"/>
              <a:t>string subf3 (a3).</a:t>
            </a:r>
          </a:p>
          <a:p>
            <a:pPr marL="0" indent="0">
              <a:buNone/>
            </a:pPr>
            <a:r>
              <a:rPr lang="en-US" dirty="0"/>
              <a:t>compute subf3 = char.substr(strings, 1, 3).</a:t>
            </a:r>
          </a:p>
          <a:p>
            <a:pPr marL="0" indent="0">
              <a:buNone/>
            </a:pPr>
            <a:r>
              <a:rPr lang="en-US" dirty="0"/>
              <a:t>freq var = flength subf3.</a:t>
            </a:r>
          </a:p>
        </p:txBody>
      </p:sp>
    </p:spTree>
    <p:extLst>
      <p:ext uri="{BB962C8B-B14F-4D97-AF65-F5344CB8AC3E}">
        <p14:creationId xmlns:p14="http://schemas.microsoft.com/office/powerpoint/2010/main" val="363674157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57E9F-B67F-40B8-842D-D54D53C6EADB}"/>
              </a:ext>
            </a:extLst>
          </p:cNvPr>
          <p:cNvSpPr>
            <a:spLocks noGrp="1"/>
          </p:cNvSpPr>
          <p:nvPr>
            <p:ph type="title"/>
          </p:nvPr>
        </p:nvSpPr>
        <p:spPr/>
        <p:txBody>
          <a:bodyPr/>
          <a:lstStyle/>
          <a:p>
            <a:pPr algn="ctr"/>
            <a:r>
              <a:rPr lang="en-US" dirty="0"/>
              <a:t>Creating variables:  </a:t>
            </a:r>
            <a:br>
              <a:rPr lang="en-US" dirty="0"/>
            </a:br>
            <a:r>
              <a:rPr lang="en-US" dirty="0"/>
              <a:t>The clear transformations command</a:t>
            </a:r>
          </a:p>
        </p:txBody>
      </p:sp>
      <p:sp>
        <p:nvSpPr>
          <p:cNvPr id="3" name="Content Placeholder 2">
            <a:extLst>
              <a:ext uri="{FF2B5EF4-FFF2-40B4-BE49-F238E27FC236}">
                <a16:creationId xmlns:a16="http://schemas.microsoft.com/office/drawing/2014/main" id="{B64914E6-A949-4C21-8B69-EEC7CD7F12CF}"/>
              </a:ext>
            </a:extLst>
          </p:cNvPr>
          <p:cNvSpPr>
            <a:spLocks noGrp="1"/>
          </p:cNvSpPr>
          <p:nvPr>
            <p:ph idx="1"/>
          </p:nvPr>
        </p:nvSpPr>
        <p:spPr/>
        <p:txBody>
          <a:bodyPr/>
          <a:lstStyle/>
          <a:p>
            <a:r>
              <a:rPr lang="en-US" dirty="0"/>
              <a:t>This is a super silly example for a reason!!</a:t>
            </a:r>
          </a:p>
          <a:p>
            <a:pPr marL="0" indent="0">
              <a:buNone/>
            </a:pPr>
            <a:r>
              <a:rPr lang="en-US" dirty="0"/>
              <a:t>freq var = ses female prog.</a:t>
            </a:r>
          </a:p>
          <a:p>
            <a:pPr marL="0" indent="0">
              <a:buNone/>
            </a:pPr>
            <a:r>
              <a:rPr lang="en-US" dirty="0"/>
              <a:t>recode ses, female, prog (1 = 2) (1 = 2) (3 = 4).</a:t>
            </a:r>
          </a:p>
          <a:p>
            <a:pPr marL="0" indent="0">
              <a:buNone/>
            </a:pPr>
            <a:r>
              <a:rPr lang="en-US" dirty="0"/>
              <a:t>compute vsum = ses + female + prog.</a:t>
            </a:r>
          </a:p>
          <a:p>
            <a:pPr marL="0" indent="0">
              <a:buNone/>
            </a:pPr>
            <a:r>
              <a:rPr lang="en-US" dirty="0"/>
              <a:t>variable labels vsum "sum of items".</a:t>
            </a:r>
          </a:p>
          <a:p>
            <a:pPr marL="0" indent="0">
              <a:buNone/>
            </a:pPr>
            <a:r>
              <a:rPr lang="en-US" dirty="0"/>
              <a:t>clear transformations.</a:t>
            </a:r>
          </a:p>
          <a:p>
            <a:pPr marL="0" indent="0">
              <a:buNone/>
            </a:pPr>
            <a:r>
              <a:rPr lang="en-US" dirty="0"/>
              <a:t>display dictionary.</a:t>
            </a:r>
          </a:p>
          <a:p>
            <a:pPr marL="0" indent="0">
              <a:buNone/>
            </a:pPr>
            <a:r>
              <a:rPr lang="en-US" dirty="0"/>
              <a:t>freq var ses female prog.</a:t>
            </a:r>
          </a:p>
        </p:txBody>
      </p:sp>
    </p:spTree>
    <p:extLst>
      <p:ext uri="{BB962C8B-B14F-4D97-AF65-F5344CB8AC3E}">
        <p14:creationId xmlns:p14="http://schemas.microsoft.com/office/powerpoint/2010/main" val="12935513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92430-F007-4E80-AE43-5F9757778F7F}"/>
              </a:ext>
            </a:extLst>
          </p:cNvPr>
          <p:cNvSpPr>
            <a:spLocks noGrp="1"/>
          </p:cNvSpPr>
          <p:nvPr>
            <p:ph type="title"/>
          </p:nvPr>
        </p:nvSpPr>
        <p:spPr/>
        <p:txBody>
          <a:bodyPr/>
          <a:lstStyle/>
          <a:p>
            <a:r>
              <a:rPr lang="en-US" dirty="0"/>
              <a:t>Creating variables:  The aggregate command</a:t>
            </a:r>
          </a:p>
        </p:txBody>
      </p:sp>
      <p:sp>
        <p:nvSpPr>
          <p:cNvPr id="3" name="Content Placeholder 2">
            <a:extLst>
              <a:ext uri="{FF2B5EF4-FFF2-40B4-BE49-F238E27FC236}">
                <a16:creationId xmlns:a16="http://schemas.microsoft.com/office/drawing/2014/main" id="{E27F1382-1DCB-406F-8A53-4777CC634AD5}"/>
              </a:ext>
            </a:extLst>
          </p:cNvPr>
          <p:cNvSpPr>
            <a:spLocks noGrp="1"/>
          </p:cNvSpPr>
          <p:nvPr>
            <p:ph idx="1"/>
          </p:nvPr>
        </p:nvSpPr>
        <p:spPr/>
        <p:txBody>
          <a:bodyPr>
            <a:normAutofit fontScale="92500" lnSpcReduction="20000"/>
          </a:bodyPr>
          <a:lstStyle/>
          <a:p>
            <a:r>
              <a:rPr lang="en-US" dirty="0"/>
              <a:t>The functions that can be used with the </a:t>
            </a:r>
            <a:r>
              <a:rPr lang="en-US" b="1" dirty="0"/>
              <a:t>aggregate</a:t>
            </a:r>
            <a:r>
              <a:rPr lang="en-US" dirty="0"/>
              <a:t> command are shown on page 128.</a:t>
            </a:r>
          </a:p>
          <a:p>
            <a:r>
              <a:rPr lang="en-US" dirty="0"/>
              <a:t>This syntax adds the new variables to the active dataset.</a:t>
            </a:r>
          </a:p>
          <a:p>
            <a:pPr marL="0" indent="0">
              <a:buNone/>
            </a:pPr>
            <a:r>
              <a:rPr lang="en-US"/>
              <a:t>dataset activate hsbdemo.</a:t>
            </a:r>
          </a:p>
          <a:p>
            <a:pPr marL="0" indent="0">
              <a:buNone/>
            </a:pPr>
            <a:r>
              <a:rPr lang="en-US"/>
              <a:t>aggregate </a:t>
            </a:r>
            <a:endParaRPr lang="en-US" dirty="0"/>
          </a:p>
          <a:p>
            <a:pPr marL="0" indent="0">
              <a:buNone/>
            </a:pPr>
            <a:r>
              <a:rPr lang="en-US" dirty="0"/>
              <a:t>    /outfile = * mode = addvariables</a:t>
            </a:r>
          </a:p>
          <a:p>
            <a:pPr marL="0" indent="0">
              <a:buNone/>
            </a:pPr>
            <a:r>
              <a:rPr lang="en-US" dirty="0"/>
              <a:t>    /break = cid</a:t>
            </a:r>
          </a:p>
          <a:p>
            <a:pPr marL="0" indent="0">
              <a:buNone/>
            </a:pPr>
            <a:r>
              <a:rPr lang="en-US" dirty="0"/>
              <a:t>    /sumofread = sum(read)</a:t>
            </a:r>
          </a:p>
          <a:p>
            <a:pPr marL="0" indent="0">
              <a:buNone/>
            </a:pPr>
            <a:r>
              <a:rPr lang="en-US" dirty="0"/>
              <a:t>    /minoftwrite = min(write)</a:t>
            </a:r>
          </a:p>
          <a:p>
            <a:pPr marL="0" indent="0">
              <a:buNone/>
            </a:pPr>
            <a:r>
              <a:rPr lang="en-US" dirty="0"/>
              <a:t>    /maxofmath = max(math)</a:t>
            </a:r>
          </a:p>
          <a:p>
            <a:pPr marL="0" indent="0">
              <a:buNone/>
            </a:pPr>
            <a:r>
              <a:rPr lang="en-US" dirty="0"/>
              <a:t>    /nuofscience = nu(science).</a:t>
            </a:r>
          </a:p>
        </p:txBody>
      </p:sp>
    </p:spTree>
    <p:extLst>
      <p:ext uri="{BB962C8B-B14F-4D97-AF65-F5344CB8AC3E}">
        <p14:creationId xmlns:p14="http://schemas.microsoft.com/office/powerpoint/2010/main" val="37479915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25865-635D-4202-B538-0BD1E2857F08}"/>
              </a:ext>
            </a:extLst>
          </p:cNvPr>
          <p:cNvSpPr>
            <a:spLocks noGrp="1"/>
          </p:cNvSpPr>
          <p:nvPr>
            <p:ph type="title"/>
          </p:nvPr>
        </p:nvSpPr>
        <p:spPr/>
        <p:txBody>
          <a:bodyPr/>
          <a:lstStyle/>
          <a:p>
            <a:r>
              <a:rPr lang="en-US" dirty="0"/>
              <a:t>Creating variables:  The aggregate command</a:t>
            </a:r>
          </a:p>
        </p:txBody>
      </p:sp>
      <p:sp>
        <p:nvSpPr>
          <p:cNvPr id="3" name="Content Placeholder 2">
            <a:extLst>
              <a:ext uri="{FF2B5EF4-FFF2-40B4-BE49-F238E27FC236}">
                <a16:creationId xmlns:a16="http://schemas.microsoft.com/office/drawing/2014/main" id="{A0B7279D-4781-4E00-8C85-7DF3EF1B1801}"/>
              </a:ext>
            </a:extLst>
          </p:cNvPr>
          <p:cNvSpPr>
            <a:spLocks noGrp="1"/>
          </p:cNvSpPr>
          <p:nvPr>
            <p:ph idx="1"/>
          </p:nvPr>
        </p:nvSpPr>
        <p:spPr/>
        <p:txBody>
          <a:bodyPr/>
          <a:lstStyle/>
          <a:p>
            <a:r>
              <a:rPr lang="en-US" dirty="0"/>
              <a:t>This syntax creates a new SPSS dataset.</a:t>
            </a:r>
          </a:p>
          <a:p>
            <a:pPr marL="0" indent="0">
              <a:buNone/>
            </a:pPr>
            <a:r>
              <a:rPr lang="en-US" dirty="0"/>
              <a:t>aggregate outfile *</a:t>
            </a:r>
          </a:p>
          <a:p>
            <a:pPr marL="0" indent="0">
              <a:buNone/>
            </a:pPr>
            <a:r>
              <a:rPr lang="en-US" dirty="0"/>
              <a:t>    /break cid</a:t>
            </a:r>
          </a:p>
          <a:p>
            <a:pPr marL="0" indent="0">
              <a:buNone/>
            </a:pPr>
            <a:r>
              <a:rPr lang="en-US" dirty="0"/>
              <a:t>    /sumofread = sum(read)</a:t>
            </a:r>
          </a:p>
          <a:p>
            <a:pPr marL="0" indent="0">
              <a:buNone/>
            </a:pPr>
            <a:r>
              <a:rPr lang="en-US" dirty="0"/>
              <a:t>    /minoftwrite = min(write)</a:t>
            </a:r>
          </a:p>
          <a:p>
            <a:pPr marL="0" indent="0">
              <a:buNone/>
            </a:pPr>
            <a:r>
              <a:rPr lang="en-US" dirty="0"/>
              <a:t>    /maxofmath = max(math)</a:t>
            </a:r>
          </a:p>
          <a:p>
            <a:pPr marL="0" indent="0">
              <a:buNone/>
            </a:pPr>
            <a:r>
              <a:rPr lang="en-US" dirty="0"/>
              <a:t>    /nuofscience = nu(science).</a:t>
            </a:r>
          </a:p>
        </p:txBody>
      </p:sp>
    </p:spTree>
    <p:extLst>
      <p:ext uri="{BB962C8B-B14F-4D97-AF65-F5344CB8AC3E}">
        <p14:creationId xmlns:p14="http://schemas.microsoft.com/office/powerpoint/2010/main" val="8455024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16F106-5F1E-42F8-B0BE-8C0428EEF588}"/>
              </a:ext>
            </a:extLst>
          </p:cNvPr>
          <p:cNvSpPr>
            <a:spLocks noGrp="1"/>
          </p:cNvSpPr>
          <p:nvPr>
            <p:ph type="title"/>
          </p:nvPr>
        </p:nvSpPr>
        <p:spPr/>
        <p:txBody>
          <a:bodyPr/>
          <a:lstStyle/>
          <a:p>
            <a:r>
              <a:rPr lang="en-US" dirty="0"/>
              <a:t>Creating variables:  The aggregate command</a:t>
            </a:r>
          </a:p>
        </p:txBody>
      </p:sp>
      <p:sp>
        <p:nvSpPr>
          <p:cNvPr id="3" name="Content Placeholder 2">
            <a:extLst>
              <a:ext uri="{FF2B5EF4-FFF2-40B4-BE49-F238E27FC236}">
                <a16:creationId xmlns:a16="http://schemas.microsoft.com/office/drawing/2014/main" id="{CB9BF80F-ED16-4298-8770-BEEF0BD1B490}"/>
              </a:ext>
            </a:extLst>
          </p:cNvPr>
          <p:cNvSpPr>
            <a:spLocks noGrp="1"/>
          </p:cNvSpPr>
          <p:nvPr>
            <p:ph idx="1"/>
          </p:nvPr>
        </p:nvSpPr>
        <p:spPr/>
        <p:txBody>
          <a:bodyPr/>
          <a:lstStyle/>
          <a:p>
            <a:r>
              <a:rPr lang="en-US" dirty="0"/>
              <a:t>This syntax creates a new dataset that is saved to the location specified.</a:t>
            </a:r>
          </a:p>
          <a:p>
            <a:pPr marL="0" indent="0">
              <a:buNone/>
            </a:pPr>
            <a:r>
              <a:rPr lang="en-US" dirty="0"/>
              <a:t>aggregate outfile = "D:\data\seminars\SPSS_syntax_2022\hsbdemonew.sav"</a:t>
            </a:r>
          </a:p>
          <a:p>
            <a:pPr marL="0" indent="0">
              <a:buNone/>
            </a:pPr>
            <a:r>
              <a:rPr lang="en-US" dirty="0"/>
              <a:t>    /break cid</a:t>
            </a:r>
          </a:p>
          <a:p>
            <a:pPr marL="0" indent="0">
              <a:buNone/>
            </a:pPr>
            <a:r>
              <a:rPr lang="en-US" dirty="0"/>
              <a:t>    /sumofread = sum(read)</a:t>
            </a:r>
          </a:p>
          <a:p>
            <a:pPr marL="0" indent="0">
              <a:buNone/>
            </a:pPr>
            <a:r>
              <a:rPr lang="en-US" dirty="0"/>
              <a:t>    /minoftwrite = min(write)</a:t>
            </a:r>
          </a:p>
          <a:p>
            <a:pPr marL="0" indent="0">
              <a:buNone/>
            </a:pPr>
            <a:r>
              <a:rPr lang="en-US" dirty="0"/>
              <a:t>    /maxofmath = max(math)</a:t>
            </a:r>
          </a:p>
          <a:p>
            <a:pPr marL="0" indent="0">
              <a:buNone/>
            </a:pPr>
            <a:r>
              <a:rPr lang="en-US" dirty="0"/>
              <a:t>    /nuofscience = nu(science).</a:t>
            </a:r>
          </a:p>
        </p:txBody>
      </p:sp>
    </p:spTree>
    <p:extLst>
      <p:ext uri="{BB962C8B-B14F-4D97-AF65-F5344CB8AC3E}">
        <p14:creationId xmlns:p14="http://schemas.microsoft.com/office/powerpoint/2010/main" val="4845264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2D1B2-B900-4B3B-9FF1-67AB8EBC0FA3}"/>
              </a:ext>
            </a:extLst>
          </p:cNvPr>
          <p:cNvSpPr>
            <a:spLocks noGrp="1"/>
          </p:cNvSpPr>
          <p:nvPr>
            <p:ph type="title"/>
          </p:nvPr>
        </p:nvSpPr>
        <p:spPr/>
        <p:txBody>
          <a:bodyPr/>
          <a:lstStyle/>
          <a:p>
            <a:r>
              <a:rPr lang="en-US" dirty="0"/>
              <a:t>Creating variables:  The count command</a:t>
            </a:r>
          </a:p>
        </p:txBody>
      </p:sp>
      <p:sp>
        <p:nvSpPr>
          <p:cNvPr id="3" name="Content Placeholder 2">
            <a:extLst>
              <a:ext uri="{FF2B5EF4-FFF2-40B4-BE49-F238E27FC236}">
                <a16:creationId xmlns:a16="http://schemas.microsoft.com/office/drawing/2014/main" id="{3A611DD4-42A8-4A46-B7E4-29757FA3A6ED}"/>
              </a:ext>
            </a:extLst>
          </p:cNvPr>
          <p:cNvSpPr>
            <a:spLocks noGrp="1"/>
          </p:cNvSpPr>
          <p:nvPr>
            <p:ph idx="1"/>
          </p:nvPr>
        </p:nvSpPr>
        <p:spPr/>
        <p:txBody>
          <a:bodyPr/>
          <a:lstStyle/>
          <a:p>
            <a:r>
              <a:rPr lang="en-US" dirty="0"/>
              <a:t>The </a:t>
            </a:r>
            <a:r>
              <a:rPr lang="en-US" b="1" dirty="0"/>
              <a:t>count</a:t>
            </a:r>
            <a:r>
              <a:rPr lang="en-US" dirty="0"/>
              <a:t> command creates a new numeric variable that counts the number of times a specified value occurs in the listed variables.</a:t>
            </a:r>
          </a:p>
          <a:p>
            <a:r>
              <a:rPr lang="en-US"/>
              <a:t>This syntax </a:t>
            </a:r>
            <a:r>
              <a:rPr lang="en-US" dirty="0"/>
              <a:t>creates two new numeric variables called </a:t>
            </a:r>
            <a:r>
              <a:rPr lang="en-US" b="1"/>
              <a:t>lowvalues</a:t>
            </a:r>
            <a:r>
              <a:rPr lang="en-US" dirty="0"/>
              <a:t> and </a:t>
            </a:r>
            <a:r>
              <a:rPr lang="en-US" b="1"/>
              <a:t>numsysmisvalues</a:t>
            </a:r>
            <a:r>
              <a:rPr lang="en-US" dirty="0"/>
              <a:t>.</a:t>
            </a:r>
          </a:p>
          <a:p>
            <a:pPr marL="0" indent="0">
              <a:buNone/>
            </a:pPr>
            <a:endParaRPr lang="en-US" dirty="0"/>
          </a:p>
          <a:p>
            <a:pPr marL="0" indent="0">
              <a:buNone/>
            </a:pPr>
            <a:r>
              <a:rPr lang="en-US"/>
              <a:t>dataset activate hsbdemo.</a:t>
            </a:r>
          </a:p>
          <a:p>
            <a:pPr marL="0" indent="0">
              <a:buNone/>
            </a:pPr>
            <a:r>
              <a:rPr lang="en-US"/>
              <a:t>count </a:t>
            </a:r>
            <a:r>
              <a:rPr lang="en-US" dirty="0"/>
              <a:t>lowvalues = read write math science (lo thru 60)</a:t>
            </a:r>
          </a:p>
          <a:p>
            <a:pPr marL="0" indent="0">
              <a:buNone/>
            </a:pPr>
            <a:r>
              <a:rPr lang="en-US" dirty="0"/>
              <a:t>    /numsysmisvalues = read write math science (sysmis).</a:t>
            </a:r>
          </a:p>
        </p:txBody>
      </p:sp>
    </p:spTree>
    <p:extLst>
      <p:ext uri="{BB962C8B-B14F-4D97-AF65-F5344CB8AC3E}">
        <p14:creationId xmlns:p14="http://schemas.microsoft.com/office/powerpoint/2010/main" val="12847612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07271-E8E0-4A9D-AA79-C9237D8D7747}"/>
              </a:ext>
            </a:extLst>
          </p:cNvPr>
          <p:cNvSpPr>
            <a:spLocks noGrp="1"/>
          </p:cNvSpPr>
          <p:nvPr>
            <p:ph type="title"/>
          </p:nvPr>
        </p:nvSpPr>
        <p:spPr/>
        <p:txBody>
          <a:bodyPr/>
          <a:lstStyle/>
          <a:p>
            <a:r>
              <a:rPr lang="en-US" dirty="0"/>
              <a:t>Creating variables:  The shift values command</a:t>
            </a:r>
          </a:p>
        </p:txBody>
      </p:sp>
      <p:sp>
        <p:nvSpPr>
          <p:cNvPr id="3" name="Content Placeholder 2">
            <a:extLst>
              <a:ext uri="{FF2B5EF4-FFF2-40B4-BE49-F238E27FC236}">
                <a16:creationId xmlns:a16="http://schemas.microsoft.com/office/drawing/2014/main" id="{77715739-64B2-4208-9C99-84F42287CF9F}"/>
              </a:ext>
            </a:extLst>
          </p:cNvPr>
          <p:cNvSpPr>
            <a:spLocks noGrp="1"/>
          </p:cNvSpPr>
          <p:nvPr>
            <p:ph idx="1"/>
          </p:nvPr>
        </p:nvSpPr>
        <p:spPr/>
        <p:txBody>
          <a:bodyPr>
            <a:normAutofit fontScale="92500"/>
          </a:bodyPr>
          <a:lstStyle/>
          <a:p>
            <a:r>
              <a:rPr lang="en-US" dirty="0"/>
              <a:t>The </a:t>
            </a:r>
            <a:r>
              <a:rPr lang="en-US" b="1" dirty="0"/>
              <a:t>shift values</a:t>
            </a:r>
            <a:r>
              <a:rPr lang="en-US" dirty="0"/>
              <a:t> command creates new numeric variables that contain the values of existing variables from preceding or subsequent cases.</a:t>
            </a:r>
          </a:p>
          <a:p>
            <a:r>
              <a:rPr lang="en-US" dirty="0"/>
              <a:t>Notice that lag = 1 is the same as shift = -1.</a:t>
            </a:r>
          </a:p>
          <a:p>
            <a:pPr marL="0" indent="0">
              <a:buNone/>
            </a:pPr>
            <a:r>
              <a:rPr lang="en-US" dirty="0"/>
              <a:t>shift values variable = write result = newwrite lead = 1.</a:t>
            </a:r>
          </a:p>
          <a:p>
            <a:pPr marL="0" indent="0">
              <a:buNone/>
            </a:pPr>
            <a:r>
              <a:rPr lang="en-US" dirty="0"/>
              <a:t>shift values variable = read result = newread lag = 1.</a:t>
            </a:r>
          </a:p>
          <a:p>
            <a:pPr marL="0" indent="0">
              <a:buNone/>
            </a:pPr>
            <a:r>
              <a:rPr lang="en-US" dirty="0"/>
              <a:t>shift values variable = math result = newmath shift = 1.</a:t>
            </a:r>
          </a:p>
          <a:p>
            <a:pPr marL="0" indent="0">
              <a:buNone/>
            </a:pPr>
            <a:r>
              <a:rPr lang="en-US" dirty="0"/>
              <a:t>shift values variable = science result = newscience lag = 2.</a:t>
            </a:r>
          </a:p>
          <a:p>
            <a:pPr marL="0" indent="0">
              <a:buNone/>
            </a:pPr>
            <a:r>
              <a:rPr lang="en-US" dirty="0"/>
              <a:t>shift values variable = read result = newread1 shift = -1.</a:t>
            </a:r>
          </a:p>
          <a:p>
            <a:pPr marL="0" indent="0">
              <a:buNone/>
            </a:pPr>
            <a:r>
              <a:rPr lang="en-US" dirty="0"/>
              <a:t>correlations variables = read newread newread1.</a:t>
            </a:r>
          </a:p>
        </p:txBody>
      </p:sp>
    </p:spTree>
    <p:extLst>
      <p:ext uri="{BB962C8B-B14F-4D97-AF65-F5344CB8AC3E}">
        <p14:creationId xmlns:p14="http://schemas.microsoft.com/office/powerpoint/2010/main" val="14811994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659A4-D0C5-4B38-8E06-C9FBD5E8EFB6}"/>
              </a:ext>
            </a:extLst>
          </p:cNvPr>
          <p:cNvSpPr>
            <a:spLocks noGrp="1"/>
          </p:cNvSpPr>
          <p:nvPr>
            <p:ph type="title"/>
          </p:nvPr>
        </p:nvSpPr>
        <p:spPr/>
        <p:txBody>
          <a:bodyPr/>
          <a:lstStyle/>
          <a:p>
            <a:r>
              <a:rPr lang="en-US" dirty="0"/>
              <a:t>Creating variables: The rank command</a:t>
            </a:r>
          </a:p>
        </p:txBody>
      </p:sp>
      <p:sp>
        <p:nvSpPr>
          <p:cNvPr id="3" name="Content Placeholder 2">
            <a:extLst>
              <a:ext uri="{FF2B5EF4-FFF2-40B4-BE49-F238E27FC236}">
                <a16:creationId xmlns:a16="http://schemas.microsoft.com/office/drawing/2014/main" id="{B80E114E-B9D0-4125-B099-0D7CF1E10C06}"/>
              </a:ext>
            </a:extLst>
          </p:cNvPr>
          <p:cNvSpPr>
            <a:spLocks noGrp="1"/>
          </p:cNvSpPr>
          <p:nvPr>
            <p:ph idx="1"/>
          </p:nvPr>
        </p:nvSpPr>
        <p:spPr/>
        <p:txBody>
          <a:bodyPr>
            <a:normAutofit fontScale="85000" lnSpcReduction="20000"/>
          </a:bodyPr>
          <a:lstStyle/>
          <a:p>
            <a:r>
              <a:rPr lang="en-US" dirty="0"/>
              <a:t>The </a:t>
            </a:r>
            <a:r>
              <a:rPr lang="en-US" b="1" dirty="0"/>
              <a:t>ran</a:t>
            </a:r>
            <a:r>
              <a:rPr lang="en-US" dirty="0"/>
              <a:t>k command creates new numeric variables that contain ranks, normal scores or Savage scores.</a:t>
            </a:r>
          </a:p>
          <a:p>
            <a:r>
              <a:rPr lang="en-US" dirty="0"/>
              <a:t>You can use (a) and (d) to order variable in ascending or descending order.  All variables preceding (a) or (d) will be ranked in that way.</a:t>
            </a:r>
          </a:p>
          <a:p>
            <a:r>
              <a:rPr lang="en-US" dirty="0"/>
              <a:t>The default name for the new variable is R+variable name.</a:t>
            </a:r>
          </a:p>
          <a:p>
            <a:pPr marL="0" indent="0">
              <a:buNone/>
            </a:pPr>
            <a:r>
              <a:rPr lang="en-US" dirty="0"/>
              <a:t>rank variables = read write.</a:t>
            </a:r>
          </a:p>
          <a:p>
            <a:pPr marL="0" indent="0">
              <a:buNone/>
            </a:pPr>
            <a:r>
              <a:rPr lang="en-US" dirty="0"/>
              <a:t>rank variables = math (a) science socst (d).</a:t>
            </a:r>
          </a:p>
          <a:p>
            <a:pPr marL="0" indent="0">
              <a:buNone/>
            </a:pPr>
            <a:r>
              <a:rPr lang="en-US" dirty="0"/>
              <a:t>rank variables = read</a:t>
            </a:r>
          </a:p>
          <a:p>
            <a:pPr marL="0" indent="0">
              <a:buNone/>
            </a:pPr>
            <a:r>
              <a:rPr lang="en-US" dirty="0"/>
              <a:t>    /normal into readnorm</a:t>
            </a:r>
          </a:p>
          <a:p>
            <a:pPr marL="0" indent="0">
              <a:buNone/>
            </a:pPr>
            <a:r>
              <a:rPr lang="en-US" dirty="0"/>
              <a:t>    /ntiles(4) into readquart</a:t>
            </a:r>
          </a:p>
          <a:p>
            <a:pPr marL="0" indent="0">
              <a:buNone/>
            </a:pPr>
            <a:r>
              <a:rPr lang="en-US" dirty="0"/>
              <a:t>    /rank into readrank </a:t>
            </a:r>
          </a:p>
          <a:p>
            <a:pPr marL="0" indent="0">
              <a:buNone/>
            </a:pPr>
            <a:r>
              <a:rPr lang="en-US" dirty="0"/>
              <a:t>    /ties = mean.</a:t>
            </a:r>
          </a:p>
        </p:txBody>
      </p:sp>
    </p:spTree>
    <p:extLst>
      <p:ext uri="{BB962C8B-B14F-4D97-AF65-F5344CB8AC3E}">
        <p14:creationId xmlns:p14="http://schemas.microsoft.com/office/powerpoint/2010/main" val="2693463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79A56-6467-4A3B-9BF5-BF58C889AF10}"/>
              </a:ext>
            </a:extLst>
          </p:cNvPr>
          <p:cNvSpPr>
            <a:spLocks noGrp="1"/>
          </p:cNvSpPr>
          <p:nvPr>
            <p:ph type="title"/>
          </p:nvPr>
        </p:nvSpPr>
        <p:spPr/>
        <p:txBody>
          <a:bodyPr/>
          <a:lstStyle/>
          <a:p>
            <a:pPr algn="ctr"/>
            <a:r>
              <a:rPr lang="en-US" dirty="0"/>
              <a:t>Introductory topics: </a:t>
            </a:r>
            <a:br>
              <a:rPr lang="en-US" dirty="0"/>
            </a:br>
            <a:r>
              <a:rPr lang="en-US" dirty="0"/>
              <a:t>When do commands execute?</a:t>
            </a:r>
          </a:p>
        </p:txBody>
      </p:sp>
      <p:sp>
        <p:nvSpPr>
          <p:cNvPr id="3" name="Content Placeholder 2">
            <a:extLst>
              <a:ext uri="{FF2B5EF4-FFF2-40B4-BE49-F238E27FC236}">
                <a16:creationId xmlns:a16="http://schemas.microsoft.com/office/drawing/2014/main" id="{77381B2C-DC25-48C7-B938-4FC72545727F}"/>
              </a:ext>
            </a:extLst>
          </p:cNvPr>
          <p:cNvSpPr>
            <a:spLocks noGrp="1"/>
          </p:cNvSpPr>
          <p:nvPr>
            <p:ph idx="1"/>
          </p:nvPr>
        </p:nvSpPr>
        <p:spPr/>
        <p:txBody>
          <a:bodyPr>
            <a:normAutofit fontScale="92500" lnSpcReduction="20000"/>
          </a:bodyPr>
          <a:lstStyle/>
          <a:p>
            <a:r>
              <a:rPr lang="en-US" dirty="0"/>
              <a:t>Pages 37-40 lists the 1) commands that take effect immediately without reading the active dataset or executing pending transformations and 2) commands that are stored pending execution.  Procedures (AKA things that produce output) are executed immediately and force SPSS to read the active dataset.</a:t>
            </a:r>
          </a:p>
          <a:p>
            <a:r>
              <a:rPr lang="en-US" dirty="0"/>
              <a:t>Many of the data transformation commands covered in this workshop are on the list of commands that are stored pending execution.</a:t>
            </a:r>
          </a:p>
          <a:p>
            <a:r>
              <a:rPr lang="en-US" dirty="0"/>
              <a:t>Pending command or commands that do not force SPSS to read the data can be executed with </a:t>
            </a:r>
            <a:r>
              <a:rPr lang="en-US" b="1" dirty="0"/>
              <a:t>execute</a:t>
            </a:r>
            <a:r>
              <a:rPr lang="en-US" dirty="0"/>
              <a:t> command, often shorted to </a:t>
            </a:r>
            <a:r>
              <a:rPr lang="en-US" b="1" dirty="0"/>
              <a:t>exe.</a:t>
            </a:r>
          </a:p>
          <a:p>
            <a:r>
              <a:rPr lang="en-US" dirty="0"/>
              <a:t>Procedure commands can also be used to execute pending data transformation commands.</a:t>
            </a:r>
          </a:p>
          <a:p>
            <a:r>
              <a:rPr lang="en-US" dirty="0"/>
              <a:t>You will know if commands are pending execution by looking in the lower right-hand corner of the Data Editor window (transformations pending).</a:t>
            </a:r>
          </a:p>
          <a:p>
            <a:endParaRPr lang="en-US" dirty="0"/>
          </a:p>
        </p:txBody>
      </p:sp>
    </p:spTree>
    <p:extLst>
      <p:ext uri="{BB962C8B-B14F-4D97-AF65-F5344CB8AC3E}">
        <p14:creationId xmlns:p14="http://schemas.microsoft.com/office/powerpoint/2010/main" val="193046185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3D8D7-CE27-4C33-AB1A-2FFC053BAB0A}"/>
              </a:ext>
            </a:extLst>
          </p:cNvPr>
          <p:cNvSpPr>
            <a:spLocks noGrp="1"/>
          </p:cNvSpPr>
          <p:nvPr>
            <p:ph type="title"/>
          </p:nvPr>
        </p:nvSpPr>
        <p:spPr/>
        <p:txBody>
          <a:bodyPr/>
          <a:lstStyle/>
          <a:p>
            <a:r>
              <a:rPr lang="en-US" dirty="0"/>
              <a:t>BREAK TIME!!!</a:t>
            </a:r>
          </a:p>
        </p:txBody>
      </p:sp>
      <p:sp>
        <p:nvSpPr>
          <p:cNvPr id="3" name="Content Placeholder 2">
            <a:extLst>
              <a:ext uri="{FF2B5EF4-FFF2-40B4-BE49-F238E27FC236}">
                <a16:creationId xmlns:a16="http://schemas.microsoft.com/office/drawing/2014/main" id="{88ADE553-D57B-449D-AE2D-97A618159E86}"/>
              </a:ext>
            </a:extLst>
          </p:cNvPr>
          <p:cNvSpPr>
            <a:spLocks noGrp="1"/>
          </p:cNvSpPr>
          <p:nvPr>
            <p:ph idx="1"/>
          </p:nvPr>
        </p:nvSpPr>
        <p:spPr/>
        <p:txBody>
          <a:bodyPr>
            <a:normAutofit fontScale="92500"/>
          </a:bodyPr>
          <a:lstStyle/>
          <a:p>
            <a:r>
              <a:rPr lang="en-US" dirty="0"/>
              <a:t>If you want to practice some of what we have just covered, here are a few ideas of things to try:</a:t>
            </a:r>
          </a:p>
          <a:p>
            <a:pPr marL="514350" indent="-514350">
              <a:buFont typeface="+mj-lt"/>
              <a:buAutoNum type="arabicPeriod"/>
            </a:pPr>
            <a:r>
              <a:rPr lang="en-US" dirty="0"/>
              <a:t>Create a small dataset that contains at least one string variable of length 5, one ordinal variable with 3 unique values, and any other variables that you want.</a:t>
            </a:r>
          </a:p>
          <a:p>
            <a:pPr marL="514350" indent="-514350">
              <a:buFont typeface="+mj-lt"/>
              <a:buAutoNum type="arabicPeriod"/>
            </a:pPr>
            <a:r>
              <a:rPr lang="en-US" dirty="0"/>
              <a:t>Create dummy variables for the ordinal in as many different ways as you can.</a:t>
            </a:r>
          </a:p>
          <a:p>
            <a:pPr marL="514350" indent="-514350">
              <a:buFont typeface="+mj-lt"/>
              <a:buAutoNum type="arabicPeriod"/>
            </a:pPr>
            <a:r>
              <a:rPr lang="en-US" dirty="0"/>
              <a:t>Create a new string variable that contains the values of the original string variable starting at the second value and ending at the fourth value.</a:t>
            </a:r>
          </a:p>
          <a:p>
            <a:pPr marL="514350" indent="-514350">
              <a:buFont typeface="+mj-lt"/>
              <a:buAutoNum type="arabicPeriod"/>
            </a:pPr>
            <a:r>
              <a:rPr lang="en-US" dirty="0"/>
              <a:t>Use your new favorite command to create a new numeric variable.</a:t>
            </a:r>
          </a:p>
          <a:p>
            <a:endParaRPr lang="en-US" dirty="0"/>
          </a:p>
        </p:txBody>
      </p:sp>
    </p:spTree>
    <p:extLst>
      <p:ext uri="{BB962C8B-B14F-4D97-AF65-F5344CB8AC3E}">
        <p14:creationId xmlns:p14="http://schemas.microsoft.com/office/powerpoint/2010/main" val="15233891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DE5C6-EDF3-44D5-BD44-D6AFA17FE6BE}"/>
              </a:ext>
            </a:extLst>
          </p:cNvPr>
          <p:cNvSpPr>
            <a:spLocks noGrp="1"/>
          </p:cNvSpPr>
          <p:nvPr>
            <p:ph type="title"/>
          </p:nvPr>
        </p:nvSpPr>
        <p:spPr/>
        <p:txBody>
          <a:bodyPr/>
          <a:lstStyle/>
          <a:p>
            <a:r>
              <a:rPr lang="en-US" dirty="0"/>
              <a:t>Modifying variables: Practice dataset</a:t>
            </a:r>
          </a:p>
        </p:txBody>
      </p:sp>
      <p:sp>
        <p:nvSpPr>
          <p:cNvPr id="3" name="Content Placeholder 2">
            <a:extLst>
              <a:ext uri="{FF2B5EF4-FFF2-40B4-BE49-F238E27FC236}">
                <a16:creationId xmlns:a16="http://schemas.microsoft.com/office/drawing/2014/main" id="{9ED351BA-FF83-4A76-A23E-D514B2989C0D}"/>
              </a:ext>
            </a:extLst>
          </p:cNvPr>
          <p:cNvSpPr>
            <a:spLocks noGrp="1"/>
          </p:cNvSpPr>
          <p:nvPr>
            <p:ph idx="1"/>
          </p:nvPr>
        </p:nvSpPr>
        <p:spPr/>
        <p:txBody>
          <a:bodyPr>
            <a:normAutofit fontScale="85000" lnSpcReduction="20000"/>
          </a:bodyPr>
          <a:lstStyle/>
          <a:p>
            <a:pPr marL="0" indent="0">
              <a:buNone/>
            </a:pPr>
            <a:r>
              <a:rPr lang="en-US"/>
              <a:t>data list list</a:t>
            </a:r>
          </a:p>
          <a:p>
            <a:pPr marL="0" indent="0">
              <a:buNone/>
            </a:pPr>
            <a:r>
              <a:rPr lang="en-US"/>
              <a:t>    /v1 (a1) v2 (a3) v3 (a3) v4 (a1).</a:t>
            </a:r>
          </a:p>
          <a:p>
            <a:pPr marL="0" indent="0">
              <a:buNone/>
            </a:pPr>
            <a:r>
              <a:rPr lang="en-US"/>
              <a:t>begin data.</a:t>
            </a:r>
          </a:p>
          <a:p>
            <a:pPr marL="0" indent="0">
              <a:buNone/>
            </a:pPr>
            <a:r>
              <a:rPr lang="en-US"/>
              <a:t>0 ab ab  *</a:t>
            </a:r>
          </a:p>
          <a:p>
            <a:pPr marL="0" indent="0">
              <a:buNone/>
            </a:pPr>
            <a:r>
              <a:rPr lang="en-US"/>
              <a:t>1 cd cd &amp;</a:t>
            </a:r>
          </a:p>
          <a:p>
            <a:pPr marL="0" indent="0">
              <a:buNone/>
            </a:pPr>
            <a:r>
              <a:rPr lang="en-US"/>
              <a:t>2 ab ef !</a:t>
            </a:r>
          </a:p>
          <a:p>
            <a:pPr marL="0" indent="0">
              <a:buNone/>
            </a:pPr>
            <a:r>
              <a:rPr lang="en-US"/>
              <a:t>3 cd de #</a:t>
            </a:r>
          </a:p>
          <a:p>
            <a:pPr marL="0" indent="0">
              <a:buNone/>
            </a:pPr>
            <a:r>
              <a:rPr lang="en-US"/>
              <a:t>4 fg gh  </a:t>
            </a:r>
          </a:p>
          <a:p>
            <a:pPr marL="0" indent="0">
              <a:buNone/>
            </a:pPr>
            <a:r>
              <a:rPr lang="en-US"/>
              <a:t>end data.</a:t>
            </a:r>
          </a:p>
          <a:p>
            <a:pPr marL="0" indent="0">
              <a:buNone/>
            </a:pPr>
            <a:r>
              <a:rPr lang="en-US"/>
              <a:t>dataset name modex.</a:t>
            </a:r>
          </a:p>
          <a:p>
            <a:pPr marL="0" indent="0">
              <a:buNone/>
            </a:pPr>
            <a:r>
              <a:rPr lang="en-US"/>
              <a:t>list.</a:t>
            </a:r>
            <a:endParaRPr lang="en-US" dirty="0"/>
          </a:p>
        </p:txBody>
      </p:sp>
    </p:spTree>
    <p:extLst>
      <p:ext uri="{BB962C8B-B14F-4D97-AF65-F5344CB8AC3E}">
        <p14:creationId xmlns:p14="http://schemas.microsoft.com/office/powerpoint/2010/main" val="5217165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50C57-2591-4603-A3FE-13B3AB388162}"/>
              </a:ext>
            </a:extLst>
          </p:cNvPr>
          <p:cNvSpPr>
            <a:spLocks noGrp="1"/>
          </p:cNvSpPr>
          <p:nvPr>
            <p:ph type="title"/>
          </p:nvPr>
        </p:nvSpPr>
        <p:spPr/>
        <p:txBody>
          <a:bodyPr/>
          <a:lstStyle/>
          <a:p>
            <a:pPr algn="ctr"/>
            <a:r>
              <a:rPr lang="en-US" dirty="0"/>
              <a:t>Modifying variables</a:t>
            </a:r>
            <a:r>
              <a:rPr lang="en-US"/>
              <a:t>: </a:t>
            </a:r>
            <a:br>
              <a:rPr lang="en-US"/>
            </a:br>
            <a:r>
              <a:rPr lang="en-US"/>
              <a:t>The autorecode command</a:t>
            </a:r>
          </a:p>
        </p:txBody>
      </p:sp>
      <p:sp>
        <p:nvSpPr>
          <p:cNvPr id="3" name="Content Placeholder 2">
            <a:extLst>
              <a:ext uri="{FF2B5EF4-FFF2-40B4-BE49-F238E27FC236}">
                <a16:creationId xmlns:a16="http://schemas.microsoft.com/office/drawing/2014/main" id="{FED007A7-EE34-4BAF-999C-FE28EA76081A}"/>
              </a:ext>
            </a:extLst>
          </p:cNvPr>
          <p:cNvSpPr>
            <a:spLocks noGrp="1"/>
          </p:cNvSpPr>
          <p:nvPr>
            <p:ph idx="1"/>
          </p:nvPr>
        </p:nvSpPr>
        <p:spPr/>
        <p:txBody>
          <a:bodyPr>
            <a:normAutofit/>
          </a:bodyPr>
          <a:lstStyle/>
          <a:p>
            <a:r>
              <a:rPr lang="en-US"/>
              <a:t>The </a:t>
            </a:r>
            <a:r>
              <a:rPr lang="en-US" b="1"/>
              <a:t>autorecode</a:t>
            </a:r>
            <a:r>
              <a:rPr lang="en-US"/>
              <a:t> command recodes the values of string and numeric variables to consecutive integers and puts the recoded into a new numeric variable.  The value labels or the values of the orginial variable are used as the value labels for the new variable.  </a:t>
            </a:r>
          </a:p>
          <a:p>
            <a:r>
              <a:rPr lang="en-US"/>
              <a:t>The values of the new variable always start with 1.  </a:t>
            </a:r>
            <a:r>
              <a:rPr lang="en-US" dirty="0"/>
              <a:t>If you want the new variable to have values that start with 0, you need to create yet another new variable by subtracting 1 from the variable that </a:t>
            </a:r>
            <a:r>
              <a:rPr lang="en-US" b="1" dirty="0"/>
              <a:t>autorecode</a:t>
            </a:r>
            <a:r>
              <a:rPr lang="en-US" dirty="0"/>
              <a:t> created.</a:t>
            </a:r>
          </a:p>
          <a:p>
            <a:r>
              <a:rPr lang="en-US" dirty="0"/>
              <a:t>A variable cannot be recoded into itself; rather, a new variable must be created.</a:t>
            </a:r>
          </a:p>
        </p:txBody>
      </p:sp>
    </p:spTree>
    <p:extLst>
      <p:ext uri="{BB962C8B-B14F-4D97-AF65-F5344CB8AC3E}">
        <p14:creationId xmlns:p14="http://schemas.microsoft.com/office/powerpoint/2010/main" val="283762660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0FA7C-A612-4758-BB59-B59231462BB0}"/>
              </a:ext>
            </a:extLst>
          </p:cNvPr>
          <p:cNvSpPr>
            <a:spLocks noGrp="1"/>
          </p:cNvSpPr>
          <p:nvPr>
            <p:ph type="title"/>
          </p:nvPr>
        </p:nvSpPr>
        <p:spPr/>
        <p:txBody>
          <a:bodyPr/>
          <a:lstStyle/>
          <a:p>
            <a:pPr algn="ctr"/>
            <a:r>
              <a:rPr lang="en-US" dirty="0"/>
              <a:t>Modifying variables</a:t>
            </a:r>
            <a:r>
              <a:rPr lang="en-US"/>
              <a:t>: </a:t>
            </a:r>
            <a:br>
              <a:rPr lang="en-US"/>
            </a:br>
            <a:r>
              <a:rPr lang="en-US"/>
              <a:t>The </a:t>
            </a:r>
            <a:r>
              <a:rPr lang="en-US" dirty="0"/>
              <a:t>autorecode command</a:t>
            </a:r>
          </a:p>
        </p:txBody>
      </p:sp>
      <p:sp>
        <p:nvSpPr>
          <p:cNvPr id="3" name="Content Placeholder 2">
            <a:extLst>
              <a:ext uri="{FF2B5EF4-FFF2-40B4-BE49-F238E27FC236}">
                <a16:creationId xmlns:a16="http://schemas.microsoft.com/office/drawing/2014/main" id="{DD740AD4-111A-4531-8015-A5C1D2577EAF}"/>
              </a:ext>
            </a:extLst>
          </p:cNvPr>
          <p:cNvSpPr>
            <a:spLocks noGrp="1"/>
          </p:cNvSpPr>
          <p:nvPr>
            <p:ph idx="1"/>
          </p:nvPr>
        </p:nvSpPr>
        <p:spPr/>
        <p:txBody>
          <a:bodyPr/>
          <a:lstStyle/>
          <a:p>
            <a:r>
              <a:rPr lang="en-US" dirty="0"/>
              <a:t>The subcommand order matters in this procedure!</a:t>
            </a:r>
          </a:p>
          <a:p>
            <a:r>
              <a:rPr lang="en-US" dirty="0"/>
              <a:t>The </a:t>
            </a:r>
            <a:r>
              <a:rPr lang="en-US" b="1" dirty="0"/>
              <a:t>variables</a:t>
            </a:r>
            <a:r>
              <a:rPr lang="en-US" dirty="0"/>
              <a:t> subcommand must be specified first.</a:t>
            </a:r>
          </a:p>
          <a:p>
            <a:r>
              <a:rPr lang="en-US" dirty="0"/>
              <a:t>The </a:t>
            </a:r>
            <a:r>
              <a:rPr lang="en-US" b="1" dirty="0"/>
              <a:t>into</a:t>
            </a:r>
            <a:r>
              <a:rPr lang="en-US" dirty="0"/>
              <a:t> subcommand must immediately follow the variables subcommand.</a:t>
            </a:r>
          </a:p>
          <a:p>
            <a:r>
              <a:rPr lang="en-US" dirty="0"/>
              <a:t>All other subcommands can be specified in any order.</a:t>
            </a:r>
          </a:p>
          <a:p>
            <a:r>
              <a:rPr lang="en-US" dirty="0"/>
              <a:t>Notice the structure of the subcommands that create the new variables.</a:t>
            </a:r>
          </a:p>
          <a:p>
            <a:endParaRPr lang="en-US" dirty="0"/>
          </a:p>
        </p:txBody>
      </p:sp>
    </p:spTree>
    <p:extLst>
      <p:ext uri="{BB962C8B-B14F-4D97-AF65-F5344CB8AC3E}">
        <p14:creationId xmlns:p14="http://schemas.microsoft.com/office/powerpoint/2010/main" val="350243317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5A0499-7150-479F-9EAE-04A4E5F38838}"/>
              </a:ext>
            </a:extLst>
          </p:cNvPr>
          <p:cNvSpPr>
            <a:spLocks noGrp="1"/>
          </p:cNvSpPr>
          <p:nvPr>
            <p:ph type="title"/>
          </p:nvPr>
        </p:nvSpPr>
        <p:spPr/>
        <p:txBody>
          <a:bodyPr/>
          <a:lstStyle/>
          <a:p>
            <a:pPr algn="ctr"/>
            <a:r>
              <a:rPr lang="en-US" dirty="0"/>
              <a:t>Modifying variables</a:t>
            </a:r>
            <a:r>
              <a:rPr lang="en-US"/>
              <a:t>: </a:t>
            </a:r>
            <a:br>
              <a:rPr lang="en-US"/>
            </a:br>
            <a:r>
              <a:rPr lang="en-US"/>
              <a:t>The </a:t>
            </a:r>
            <a:r>
              <a:rPr lang="en-US" dirty="0"/>
              <a:t>autorecode command</a:t>
            </a:r>
          </a:p>
        </p:txBody>
      </p:sp>
      <p:sp>
        <p:nvSpPr>
          <p:cNvPr id="3" name="Content Placeholder 2">
            <a:extLst>
              <a:ext uri="{FF2B5EF4-FFF2-40B4-BE49-F238E27FC236}">
                <a16:creationId xmlns:a16="http://schemas.microsoft.com/office/drawing/2014/main" id="{E04664EE-7401-48E1-A7CC-B2B0236255A7}"/>
              </a:ext>
            </a:extLst>
          </p:cNvPr>
          <p:cNvSpPr>
            <a:spLocks noGrp="1"/>
          </p:cNvSpPr>
          <p:nvPr>
            <p:ph idx="1"/>
          </p:nvPr>
        </p:nvSpPr>
        <p:spPr/>
        <p:txBody>
          <a:bodyPr/>
          <a:lstStyle/>
          <a:p>
            <a:r>
              <a:rPr lang="pt-BR"/>
              <a:t>In this example, we are converting a string variable that contains only numbers into a new numeric variable. </a:t>
            </a:r>
          </a:p>
          <a:p>
            <a:r>
              <a:rPr lang="pt-BR"/>
              <a:t>Notice that the value of the first case of the variable v1 is 0 but the label is 1.  You may want to remove the value labels or alter them so that the match the actual value of the variable.</a:t>
            </a:r>
          </a:p>
          <a:p>
            <a:pPr marL="0" indent="0">
              <a:buNone/>
            </a:pPr>
            <a:r>
              <a:rPr lang="pt-BR"/>
              <a:t>autorecode variables = v1</a:t>
            </a:r>
          </a:p>
          <a:p>
            <a:pPr marL="0" indent="0">
              <a:buNone/>
            </a:pPr>
            <a:r>
              <a:rPr lang="pt-BR"/>
              <a:t>    /into v1num</a:t>
            </a:r>
          </a:p>
          <a:p>
            <a:pPr marL="0" indent="0">
              <a:buNone/>
            </a:pPr>
            <a:r>
              <a:rPr lang="pt-BR"/>
              <a:t>    /print.</a:t>
            </a:r>
            <a:endParaRPr lang="en-US" dirty="0"/>
          </a:p>
        </p:txBody>
      </p:sp>
    </p:spTree>
    <p:extLst>
      <p:ext uri="{BB962C8B-B14F-4D97-AF65-F5344CB8AC3E}">
        <p14:creationId xmlns:p14="http://schemas.microsoft.com/office/powerpoint/2010/main" val="140965931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76411-29FD-489E-A269-00F468673CFD}"/>
              </a:ext>
            </a:extLst>
          </p:cNvPr>
          <p:cNvSpPr>
            <a:spLocks noGrp="1"/>
          </p:cNvSpPr>
          <p:nvPr>
            <p:ph type="title"/>
          </p:nvPr>
        </p:nvSpPr>
        <p:spPr/>
        <p:txBody>
          <a:bodyPr/>
          <a:lstStyle/>
          <a:p>
            <a:pPr algn="ctr"/>
            <a:r>
              <a:rPr lang="en-US" dirty="0"/>
              <a:t>Modifying variables</a:t>
            </a:r>
            <a:r>
              <a:rPr lang="en-US"/>
              <a:t>: </a:t>
            </a:r>
            <a:br>
              <a:rPr lang="en-US"/>
            </a:br>
            <a:r>
              <a:rPr lang="en-US"/>
              <a:t>The </a:t>
            </a:r>
            <a:r>
              <a:rPr lang="en-US" dirty="0"/>
              <a:t>autorecode command</a:t>
            </a:r>
          </a:p>
        </p:txBody>
      </p:sp>
      <p:sp>
        <p:nvSpPr>
          <p:cNvPr id="3" name="Content Placeholder 2">
            <a:extLst>
              <a:ext uri="{FF2B5EF4-FFF2-40B4-BE49-F238E27FC236}">
                <a16:creationId xmlns:a16="http://schemas.microsoft.com/office/drawing/2014/main" id="{90F88A40-9638-4410-8858-8561773CAA69}"/>
              </a:ext>
            </a:extLst>
          </p:cNvPr>
          <p:cNvSpPr>
            <a:spLocks noGrp="1"/>
          </p:cNvSpPr>
          <p:nvPr>
            <p:ph idx="1"/>
          </p:nvPr>
        </p:nvSpPr>
        <p:spPr/>
        <p:txBody>
          <a:bodyPr/>
          <a:lstStyle/>
          <a:p>
            <a:pPr marL="0" indent="0">
              <a:buNone/>
            </a:pPr>
            <a:r>
              <a:rPr lang="pt-BR"/>
              <a:t>In this example, the </a:t>
            </a:r>
            <a:r>
              <a:rPr lang="pt-BR" b="1"/>
              <a:t>group</a:t>
            </a:r>
            <a:r>
              <a:rPr lang="pt-BR"/>
              <a:t> subcommand is used. </a:t>
            </a:r>
          </a:p>
          <a:p>
            <a:pPr marL="0" indent="0">
              <a:buNone/>
            </a:pPr>
            <a:r>
              <a:rPr lang="pt-BR"/>
              <a:t>The </a:t>
            </a:r>
            <a:r>
              <a:rPr lang="pt-BR" b="1"/>
              <a:t>group</a:t>
            </a:r>
            <a:r>
              <a:rPr lang="pt-BR"/>
              <a:t> subcommand specifies that a single scheme should be created for all of the specified variables so that a consistent coding system is used for all of the variables.</a:t>
            </a:r>
          </a:p>
          <a:p>
            <a:pPr marL="0" indent="0">
              <a:buNone/>
            </a:pPr>
            <a:endParaRPr lang="pt-BR"/>
          </a:p>
          <a:p>
            <a:pPr marL="0" indent="0">
              <a:buNone/>
            </a:pPr>
            <a:r>
              <a:rPr lang="pt-BR"/>
              <a:t>autorecode variables = v2 v3</a:t>
            </a:r>
          </a:p>
          <a:p>
            <a:pPr marL="0" indent="0">
              <a:buNone/>
            </a:pPr>
            <a:r>
              <a:rPr lang="pt-BR"/>
              <a:t>    /into v2num v3num</a:t>
            </a:r>
          </a:p>
          <a:p>
            <a:pPr marL="0" indent="0">
              <a:buNone/>
            </a:pPr>
            <a:r>
              <a:rPr lang="pt-BR"/>
              <a:t>    /group</a:t>
            </a:r>
          </a:p>
          <a:p>
            <a:pPr marL="0" indent="0">
              <a:buNone/>
            </a:pPr>
            <a:r>
              <a:rPr lang="pt-BR"/>
              <a:t>    /print.</a:t>
            </a:r>
            <a:endParaRPr lang="en-US" dirty="0"/>
          </a:p>
        </p:txBody>
      </p:sp>
    </p:spTree>
    <p:extLst>
      <p:ext uri="{BB962C8B-B14F-4D97-AF65-F5344CB8AC3E}">
        <p14:creationId xmlns:p14="http://schemas.microsoft.com/office/powerpoint/2010/main" val="243268322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9D7D-FC6E-4430-8812-FE4AA38F9FA4}"/>
              </a:ext>
            </a:extLst>
          </p:cNvPr>
          <p:cNvSpPr>
            <a:spLocks noGrp="1"/>
          </p:cNvSpPr>
          <p:nvPr>
            <p:ph type="title"/>
          </p:nvPr>
        </p:nvSpPr>
        <p:spPr/>
        <p:txBody>
          <a:bodyPr/>
          <a:lstStyle/>
          <a:p>
            <a:r>
              <a:rPr lang="en-US" dirty="0"/>
              <a:t>Modifying variables: The numeric function</a:t>
            </a:r>
          </a:p>
        </p:txBody>
      </p:sp>
      <p:sp>
        <p:nvSpPr>
          <p:cNvPr id="3" name="Content Placeholder 2">
            <a:extLst>
              <a:ext uri="{FF2B5EF4-FFF2-40B4-BE49-F238E27FC236}">
                <a16:creationId xmlns:a16="http://schemas.microsoft.com/office/drawing/2014/main" id="{98D154E1-DE26-45FE-AFA5-2A36EB218466}"/>
              </a:ext>
            </a:extLst>
          </p:cNvPr>
          <p:cNvSpPr>
            <a:spLocks noGrp="1"/>
          </p:cNvSpPr>
          <p:nvPr>
            <p:ph idx="1"/>
          </p:nvPr>
        </p:nvSpPr>
        <p:spPr/>
        <p:txBody>
          <a:bodyPr/>
          <a:lstStyle/>
          <a:p>
            <a:r>
              <a:rPr lang="en-US" dirty="0"/>
              <a:t>The </a:t>
            </a:r>
            <a:r>
              <a:rPr lang="en-US" b="1" dirty="0"/>
              <a:t>numeric</a:t>
            </a:r>
            <a:r>
              <a:rPr lang="en-US" dirty="0"/>
              <a:t> function can be used with the </a:t>
            </a:r>
            <a:r>
              <a:rPr lang="en-US" b="1" dirty="0"/>
              <a:t>compute</a:t>
            </a:r>
            <a:r>
              <a:rPr lang="en-US" dirty="0"/>
              <a:t> command to create a new numeric variable from a string value.</a:t>
            </a:r>
          </a:p>
          <a:p>
            <a:r>
              <a:rPr lang="en-US" dirty="0"/>
              <a:t>Of course, this only works if the string variable contains only numeric values.</a:t>
            </a:r>
          </a:p>
          <a:p>
            <a:r>
              <a:rPr lang="en-US" dirty="0"/>
              <a:t>A format for the new numeric variable must be given.</a:t>
            </a:r>
          </a:p>
          <a:p>
            <a:pPr marL="0" indent="0">
              <a:buNone/>
            </a:pPr>
            <a:endParaRPr lang="en-US" dirty="0"/>
          </a:p>
          <a:p>
            <a:pPr marL="0" indent="0">
              <a:buNone/>
            </a:pPr>
            <a:r>
              <a:rPr lang="en-US" dirty="0"/>
              <a:t>compute v1a = numeric(v1, f1).</a:t>
            </a:r>
          </a:p>
          <a:p>
            <a:pPr marL="0" indent="0">
              <a:buNone/>
            </a:pPr>
            <a:r>
              <a:rPr lang="en-US" dirty="0"/>
              <a:t>exe.</a:t>
            </a:r>
          </a:p>
        </p:txBody>
      </p:sp>
    </p:spTree>
    <p:extLst>
      <p:ext uri="{BB962C8B-B14F-4D97-AF65-F5344CB8AC3E}">
        <p14:creationId xmlns:p14="http://schemas.microsoft.com/office/powerpoint/2010/main" val="388583237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DAE69-6495-4B8F-9ED4-BC7A902E01BA}"/>
              </a:ext>
            </a:extLst>
          </p:cNvPr>
          <p:cNvSpPr>
            <a:spLocks noGrp="1"/>
          </p:cNvSpPr>
          <p:nvPr>
            <p:ph type="title"/>
          </p:nvPr>
        </p:nvSpPr>
        <p:spPr/>
        <p:txBody>
          <a:bodyPr/>
          <a:lstStyle/>
          <a:p>
            <a:r>
              <a:rPr lang="en-US" dirty="0"/>
              <a:t>Modifying variables: The recode command</a:t>
            </a:r>
          </a:p>
        </p:txBody>
      </p:sp>
      <p:sp>
        <p:nvSpPr>
          <p:cNvPr id="3" name="Content Placeholder 2">
            <a:extLst>
              <a:ext uri="{FF2B5EF4-FFF2-40B4-BE49-F238E27FC236}">
                <a16:creationId xmlns:a16="http://schemas.microsoft.com/office/drawing/2014/main" id="{2E9D8725-82BA-4F5B-A486-ACDB4A2D7EA9}"/>
              </a:ext>
            </a:extLst>
          </p:cNvPr>
          <p:cNvSpPr>
            <a:spLocks noGrp="1"/>
          </p:cNvSpPr>
          <p:nvPr>
            <p:ph idx="1"/>
          </p:nvPr>
        </p:nvSpPr>
        <p:spPr/>
        <p:txBody>
          <a:bodyPr/>
          <a:lstStyle/>
          <a:p>
            <a:r>
              <a:rPr lang="en-US" dirty="0"/>
              <a:t>In this example, we will use the </a:t>
            </a:r>
            <a:r>
              <a:rPr lang="en-US" b="1" dirty="0"/>
              <a:t>convert</a:t>
            </a:r>
            <a:r>
              <a:rPr lang="en-US" dirty="0"/>
              <a:t> option to recode a string variable into a numeric variable.</a:t>
            </a:r>
          </a:p>
          <a:p>
            <a:r>
              <a:rPr lang="en-US" dirty="0"/>
              <a:t>Of course, this only works if the string variable contains only numeric values.</a:t>
            </a:r>
          </a:p>
          <a:p>
            <a:r>
              <a:rPr lang="en-US" dirty="0"/>
              <a:t>Null strings (AKA blanks) in the string variable become system missing in the new numeric variable.</a:t>
            </a:r>
          </a:p>
          <a:p>
            <a:pPr marL="0" indent="0">
              <a:buNone/>
            </a:pPr>
            <a:endParaRPr lang="pt-BR"/>
          </a:p>
          <a:p>
            <a:pPr marL="0" indent="0">
              <a:buNone/>
            </a:pPr>
            <a:r>
              <a:rPr lang="pt-BR"/>
              <a:t>recode v1 (convert) into v1num.</a:t>
            </a:r>
          </a:p>
          <a:p>
            <a:pPr marL="0" indent="0">
              <a:buNone/>
            </a:pPr>
            <a:r>
              <a:rPr lang="pt-BR"/>
              <a:t>exe.</a:t>
            </a:r>
            <a:endParaRPr lang="en-US" dirty="0"/>
          </a:p>
        </p:txBody>
      </p:sp>
    </p:spTree>
    <p:extLst>
      <p:ext uri="{BB962C8B-B14F-4D97-AF65-F5344CB8AC3E}">
        <p14:creationId xmlns:p14="http://schemas.microsoft.com/office/powerpoint/2010/main" val="418998909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C643B-3E2C-49FA-890E-DE9CD9F91121}"/>
              </a:ext>
            </a:extLst>
          </p:cNvPr>
          <p:cNvSpPr>
            <a:spLocks noGrp="1"/>
          </p:cNvSpPr>
          <p:nvPr>
            <p:ph type="title"/>
          </p:nvPr>
        </p:nvSpPr>
        <p:spPr/>
        <p:txBody>
          <a:bodyPr/>
          <a:lstStyle/>
          <a:p>
            <a:r>
              <a:rPr lang="en-US" dirty="0"/>
              <a:t>Modifying variables: The recode command</a:t>
            </a:r>
          </a:p>
        </p:txBody>
      </p:sp>
      <p:sp>
        <p:nvSpPr>
          <p:cNvPr id="3" name="Content Placeholder 2">
            <a:extLst>
              <a:ext uri="{FF2B5EF4-FFF2-40B4-BE49-F238E27FC236}">
                <a16:creationId xmlns:a16="http://schemas.microsoft.com/office/drawing/2014/main" id="{C16E5472-AA63-4B97-8C66-566977A44771}"/>
              </a:ext>
            </a:extLst>
          </p:cNvPr>
          <p:cNvSpPr>
            <a:spLocks noGrp="1"/>
          </p:cNvSpPr>
          <p:nvPr>
            <p:ph idx="1"/>
          </p:nvPr>
        </p:nvSpPr>
        <p:spPr/>
        <p:txBody>
          <a:bodyPr/>
          <a:lstStyle/>
          <a:p>
            <a:r>
              <a:rPr lang="en-US" dirty="0"/>
              <a:t>The </a:t>
            </a:r>
            <a:r>
              <a:rPr lang="en-US" b="1" dirty="0"/>
              <a:t>recode</a:t>
            </a:r>
            <a:r>
              <a:rPr lang="en-US" dirty="0"/>
              <a:t> command can be specified in a few different ways.</a:t>
            </a:r>
          </a:p>
          <a:p>
            <a:pPr marL="0" indent="0">
              <a:buNone/>
            </a:pPr>
            <a:r>
              <a:rPr lang="en-US" dirty="0"/>
              <a:t>dataset activate hsbdemo.</a:t>
            </a:r>
          </a:p>
          <a:p>
            <a:pPr marL="0" indent="0">
              <a:buNone/>
            </a:pPr>
            <a:r>
              <a:rPr lang="en-US" dirty="0"/>
              <a:t>recode ses (1 = 4) (2 = 5) (3 = 6).</a:t>
            </a:r>
          </a:p>
          <a:p>
            <a:pPr marL="0" indent="0">
              <a:buNone/>
            </a:pPr>
            <a:r>
              <a:rPr lang="en-US" dirty="0"/>
              <a:t>recode prog, female (1 = 5) into progrec femalerec.</a:t>
            </a:r>
          </a:p>
          <a:p>
            <a:pPr marL="0" indent="0">
              <a:buNone/>
            </a:pPr>
            <a:r>
              <a:rPr lang="en-US"/>
              <a:t>recode math to read </a:t>
            </a:r>
            <a:r>
              <a:rPr lang="en-US" dirty="0"/>
              <a:t>(40 = 45)</a:t>
            </a:r>
          </a:p>
          <a:p>
            <a:pPr marL="0" indent="0">
              <a:buNone/>
            </a:pPr>
            <a:r>
              <a:rPr lang="en-US" dirty="0"/>
              <a:t>/science socst (35 = 45).</a:t>
            </a:r>
          </a:p>
          <a:p>
            <a:pPr marL="0" indent="0">
              <a:buNone/>
            </a:pPr>
            <a:r>
              <a:rPr lang="en-US" dirty="0"/>
              <a:t>exe.</a:t>
            </a:r>
          </a:p>
        </p:txBody>
      </p:sp>
    </p:spTree>
    <p:extLst>
      <p:ext uri="{BB962C8B-B14F-4D97-AF65-F5344CB8AC3E}">
        <p14:creationId xmlns:p14="http://schemas.microsoft.com/office/powerpoint/2010/main" val="40204290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E538E-6A7B-40EA-A553-942664F84A67}"/>
              </a:ext>
            </a:extLst>
          </p:cNvPr>
          <p:cNvSpPr>
            <a:spLocks noGrp="1"/>
          </p:cNvSpPr>
          <p:nvPr>
            <p:ph type="title"/>
          </p:nvPr>
        </p:nvSpPr>
        <p:spPr/>
        <p:txBody>
          <a:bodyPr/>
          <a:lstStyle/>
          <a:p>
            <a:r>
              <a:rPr lang="en-US" dirty="0"/>
              <a:t>Modifying variables: The recode command</a:t>
            </a:r>
          </a:p>
        </p:txBody>
      </p:sp>
      <p:sp>
        <p:nvSpPr>
          <p:cNvPr id="3" name="Content Placeholder 2">
            <a:extLst>
              <a:ext uri="{FF2B5EF4-FFF2-40B4-BE49-F238E27FC236}">
                <a16:creationId xmlns:a16="http://schemas.microsoft.com/office/drawing/2014/main" id="{F8FAFBDD-095C-46CA-AB4C-07322BC53E86}"/>
              </a:ext>
            </a:extLst>
          </p:cNvPr>
          <p:cNvSpPr>
            <a:spLocks noGrp="1"/>
          </p:cNvSpPr>
          <p:nvPr>
            <p:ph idx="1"/>
          </p:nvPr>
        </p:nvSpPr>
        <p:spPr/>
        <p:txBody>
          <a:bodyPr/>
          <a:lstStyle/>
          <a:p>
            <a:r>
              <a:rPr lang="en-US" dirty="0"/>
              <a:t>In these examples, we will use SPSS keywords.</a:t>
            </a:r>
          </a:p>
          <a:p>
            <a:r>
              <a:rPr lang="en-US" dirty="0"/>
              <a:t>If this was syntax for a real work project, the recoded variables should have values labels associated with them (i.e., the next command should be value labels), but we will get to that later.</a:t>
            </a:r>
          </a:p>
          <a:p>
            <a:endParaRPr lang="en-US" dirty="0"/>
          </a:p>
          <a:p>
            <a:pPr marL="0" indent="0">
              <a:buNone/>
            </a:pPr>
            <a:r>
              <a:rPr lang="en-US" dirty="0"/>
              <a:t>recode read (sysmis = -99) (lo thru 60 = 1) (61 thru hi = 2) (else = copy) into readrec.</a:t>
            </a:r>
          </a:p>
          <a:p>
            <a:pPr marL="0" indent="0">
              <a:buNone/>
            </a:pPr>
            <a:r>
              <a:rPr lang="en-US" dirty="0"/>
              <a:t>recode read (sysmis = -99) (lo thru 60 = 1) (else = copy) into readrec1.</a:t>
            </a:r>
          </a:p>
          <a:p>
            <a:pPr marL="0" indent="0">
              <a:buNone/>
            </a:pPr>
            <a:r>
              <a:rPr lang="en-US" dirty="0"/>
              <a:t>freq var = read readrec readrec1.</a:t>
            </a:r>
          </a:p>
        </p:txBody>
      </p:sp>
    </p:spTree>
    <p:extLst>
      <p:ext uri="{BB962C8B-B14F-4D97-AF65-F5344CB8AC3E}">
        <p14:creationId xmlns:p14="http://schemas.microsoft.com/office/powerpoint/2010/main" val="3377385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28842-380F-4C01-BBB0-4FB2DFAB1911}"/>
              </a:ext>
            </a:extLst>
          </p:cNvPr>
          <p:cNvSpPr>
            <a:spLocks noGrp="1"/>
          </p:cNvSpPr>
          <p:nvPr>
            <p:ph type="title"/>
          </p:nvPr>
        </p:nvSpPr>
        <p:spPr/>
        <p:txBody>
          <a:bodyPr/>
          <a:lstStyle/>
          <a:p>
            <a:pPr algn="ctr"/>
            <a:r>
              <a:rPr lang="en-US" dirty="0"/>
              <a:t>Introductory topics: </a:t>
            </a:r>
            <a:br>
              <a:rPr lang="en-US" dirty="0"/>
            </a:br>
            <a:r>
              <a:rPr lang="en-US" dirty="0"/>
              <a:t>SPSS Command Syntax Reference</a:t>
            </a:r>
          </a:p>
        </p:txBody>
      </p:sp>
      <p:sp>
        <p:nvSpPr>
          <p:cNvPr id="3" name="Content Placeholder 2">
            <a:extLst>
              <a:ext uri="{FF2B5EF4-FFF2-40B4-BE49-F238E27FC236}">
                <a16:creationId xmlns:a16="http://schemas.microsoft.com/office/drawing/2014/main" id="{4E528649-7A02-4E81-8EBE-2A9B64AF330F}"/>
              </a:ext>
            </a:extLst>
          </p:cNvPr>
          <p:cNvSpPr>
            <a:spLocks noGrp="1"/>
          </p:cNvSpPr>
          <p:nvPr>
            <p:ph idx="1"/>
          </p:nvPr>
        </p:nvSpPr>
        <p:spPr/>
        <p:txBody>
          <a:bodyPr/>
          <a:lstStyle/>
          <a:p>
            <a:r>
              <a:rPr lang="en-US" dirty="0"/>
              <a:t>The ultimate source for information regarding the built-in SPSS commands.</a:t>
            </a:r>
          </a:p>
          <a:p>
            <a:r>
              <a:rPr lang="en-US" dirty="0"/>
              <a:t>Familiarizing yourself with the first 92 or so pages is a very good use of time.</a:t>
            </a:r>
          </a:p>
          <a:p>
            <a:r>
              <a:rPr lang="en-US" dirty="0"/>
              <a:t>Have a look at the entry for the </a:t>
            </a:r>
            <a:r>
              <a:rPr lang="en-US" b="1" dirty="0"/>
              <a:t>aggregate</a:t>
            </a:r>
            <a:r>
              <a:rPr lang="en-US" dirty="0"/>
              <a:t> command.</a:t>
            </a:r>
          </a:p>
          <a:p>
            <a:r>
              <a:rPr lang="en-US" dirty="0"/>
              <a:t>Notice that multiple subcommands can appear on one line of the syntax diagram.</a:t>
            </a:r>
          </a:p>
          <a:p>
            <a:r>
              <a:rPr lang="en-US" dirty="0"/>
              <a:t>Bold means default if subcommand or keyword is omitted.</a:t>
            </a:r>
          </a:p>
        </p:txBody>
      </p:sp>
    </p:spTree>
    <p:extLst>
      <p:ext uri="{BB962C8B-B14F-4D97-AF65-F5344CB8AC3E}">
        <p14:creationId xmlns:p14="http://schemas.microsoft.com/office/powerpoint/2010/main" val="379034101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67F01-9D9B-4C9F-B974-A0D9A53758E9}"/>
              </a:ext>
            </a:extLst>
          </p:cNvPr>
          <p:cNvSpPr>
            <a:spLocks noGrp="1"/>
          </p:cNvSpPr>
          <p:nvPr>
            <p:ph type="title"/>
          </p:nvPr>
        </p:nvSpPr>
        <p:spPr/>
        <p:txBody>
          <a:bodyPr/>
          <a:lstStyle/>
          <a:p>
            <a:r>
              <a:rPr lang="en-US" dirty="0"/>
              <a:t>Modifying variables: The string function</a:t>
            </a:r>
          </a:p>
        </p:txBody>
      </p:sp>
      <p:sp>
        <p:nvSpPr>
          <p:cNvPr id="3" name="Content Placeholder 2">
            <a:extLst>
              <a:ext uri="{FF2B5EF4-FFF2-40B4-BE49-F238E27FC236}">
                <a16:creationId xmlns:a16="http://schemas.microsoft.com/office/drawing/2014/main" id="{5269F003-3079-4343-87EF-9B6925F6C1C4}"/>
              </a:ext>
            </a:extLst>
          </p:cNvPr>
          <p:cNvSpPr>
            <a:spLocks noGrp="1"/>
          </p:cNvSpPr>
          <p:nvPr>
            <p:ph idx="1"/>
          </p:nvPr>
        </p:nvSpPr>
        <p:spPr/>
        <p:txBody>
          <a:bodyPr>
            <a:normAutofit lnSpcReduction="10000"/>
          </a:bodyPr>
          <a:lstStyle/>
          <a:p>
            <a:r>
              <a:rPr lang="en-US" dirty="0"/>
              <a:t>The </a:t>
            </a:r>
            <a:r>
              <a:rPr lang="en-US" b="1" dirty="0"/>
              <a:t>string</a:t>
            </a:r>
            <a:r>
              <a:rPr lang="en-US" dirty="0"/>
              <a:t> function can be used to populate a string variable with the values of an existing numeric variable.</a:t>
            </a:r>
          </a:p>
          <a:p>
            <a:r>
              <a:rPr lang="en-US" dirty="0"/>
              <a:t>The string variable must already be in the active dataset.  The </a:t>
            </a:r>
            <a:r>
              <a:rPr lang="en-US" b="1" dirty="0"/>
              <a:t>string</a:t>
            </a:r>
            <a:r>
              <a:rPr lang="en-US" dirty="0"/>
              <a:t> command can be used to do this.</a:t>
            </a:r>
          </a:p>
          <a:p>
            <a:r>
              <a:rPr lang="en-US" dirty="0"/>
              <a:t>The format of the numeric variable is the second argument given in the </a:t>
            </a:r>
            <a:r>
              <a:rPr lang="en-US" b="1" dirty="0"/>
              <a:t>string</a:t>
            </a:r>
            <a:r>
              <a:rPr lang="en-US" dirty="0"/>
              <a:t> function.</a:t>
            </a:r>
          </a:p>
          <a:p>
            <a:pPr marL="0" indent="0">
              <a:buNone/>
            </a:pPr>
            <a:r>
              <a:rPr lang="en-US" dirty="0"/>
              <a:t>dataset activate modex.</a:t>
            </a:r>
          </a:p>
          <a:p>
            <a:pPr marL="0" indent="0">
              <a:buNone/>
            </a:pPr>
            <a:r>
              <a:rPr lang="en-US" dirty="0"/>
              <a:t>string v1string (a1).</a:t>
            </a:r>
          </a:p>
          <a:p>
            <a:pPr marL="0" indent="0">
              <a:buNone/>
            </a:pPr>
            <a:r>
              <a:rPr lang="en-US" dirty="0"/>
              <a:t>compute v1string = string(v1num, f1).</a:t>
            </a:r>
          </a:p>
          <a:p>
            <a:pPr marL="0" indent="0">
              <a:buNone/>
            </a:pPr>
            <a:r>
              <a:rPr lang="en-US" dirty="0"/>
              <a:t>exe.</a:t>
            </a:r>
          </a:p>
        </p:txBody>
      </p:sp>
    </p:spTree>
    <p:extLst>
      <p:ext uri="{BB962C8B-B14F-4D97-AF65-F5344CB8AC3E}">
        <p14:creationId xmlns:p14="http://schemas.microsoft.com/office/powerpoint/2010/main" val="131731951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102B7-9F76-4CC1-A153-9794742A426B}"/>
              </a:ext>
            </a:extLst>
          </p:cNvPr>
          <p:cNvSpPr>
            <a:spLocks noGrp="1"/>
          </p:cNvSpPr>
          <p:nvPr>
            <p:ph type="title"/>
          </p:nvPr>
        </p:nvSpPr>
        <p:spPr/>
        <p:txBody>
          <a:bodyPr/>
          <a:lstStyle/>
          <a:p>
            <a:pPr algn="ctr"/>
            <a:r>
              <a:rPr lang="en-US" dirty="0"/>
              <a:t>Modifying variables</a:t>
            </a:r>
            <a:r>
              <a:rPr lang="en-US"/>
              <a:t>: </a:t>
            </a:r>
            <a:br>
              <a:rPr lang="en-US"/>
            </a:br>
            <a:r>
              <a:rPr lang="en-US"/>
              <a:t>The </a:t>
            </a:r>
            <a:r>
              <a:rPr lang="en-US" dirty="0"/>
              <a:t>recode command with string variables</a:t>
            </a:r>
          </a:p>
        </p:txBody>
      </p:sp>
      <p:sp>
        <p:nvSpPr>
          <p:cNvPr id="3" name="Content Placeholder 2">
            <a:extLst>
              <a:ext uri="{FF2B5EF4-FFF2-40B4-BE49-F238E27FC236}">
                <a16:creationId xmlns:a16="http://schemas.microsoft.com/office/drawing/2014/main" id="{2287541B-56FF-4CBC-B654-F453E32E84A7}"/>
              </a:ext>
            </a:extLst>
          </p:cNvPr>
          <p:cNvSpPr>
            <a:spLocks noGrp="1"/>
          </p:cNvSpPr>
          <p:nvPr>
            <p:ph idx="1"/>
          </p:nvPr>
        </p:nvSpPr>
        <p:spPr/>
        <p:txBody>
          <a:bodyPr/>
          <a:lstStyle/>
          <a:p>
            <a:r>
              <a:rPr lang="en-US" dirty="0"/>
              <a:t>The </a:t>
            </a:r>
            <a:r>
              <a:rPr lang="en-US" b="1" dirty="0"/>
              <a:t>recode</a:t>
            </a:r>
            <a:r>
              <a:rPr lang="en-US" dirty="0"/>
              <a:t> command can also be used with string variables.</a:t>
            </a:r>
          </a:p>
          <a:p>
            <a:r>
              <a:rPr lang="en-US" dirty="0"/>
              <a:t>Note that all string values must be enclosed in quotation marks.</a:t>
            </a:r>
          </a:p>
          <a:p>
            <a:endParaRPr lang="en-US" dirty="0"/>
          </a:p>
          <a:p>
            <a:pPr marL="0" indent="0">
              <a:buNone/>
            </a:pPr>
            <a:r>
              <a:rPr lang="en-US" dirty="0"/>
              <a:t>string v4new (a1).</a:t>
            </a:r>
          </a:p>
          <a:p>
            <a:pPr marL="0" indent="0">
              <a:buNone/>
            </a:pPr>
            <a:r>
              <a:rPr lang="en-US" dirty="0"/>
              <a:t>recode v4 ('  ' = 'm') ('-' = '1') ('&amp;' = 'a') into v4new.</a:t>
            </a:r>
          </a:p>
          <a:p>
            <a:pPr marL="0" indent="0">
              <a:buNone/>
            </a:pPr>
            <a:r>
              <a:rPr lang="en-US" dirty="0"/>
              <a:t>list.</a:t>
            </a:r>
          </a:p>
        </p:txBody>
      </p:sp>
    </p:spTree>
    <p:extLst>
      <p:ext uri="{BB962C8B-B14F-4D97-AF65-F5344CB8AC3E}">
        <p14:creationId xmlns:p14="http://schemas.microsoft.com/office/powerpoint/2010/main" val="312882279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32F8F-DA9E-4971-8BAC-055E121BA459}"/>
              </a:ext>
            </a:extLst>
          </p:cNvPr>
          <p:cNvSpPr>
            <a:spLocks noGrp="1"/>
          </p:cNvSpPr>
          <p:nvPr>
            <p:ph type="title"/>
          </p:nvPr>
        </p:nvSpPr>
        <p:spPr/>
        <p:txBody>
          <a:bodyPr/>
          <a:lstStyle/>
          <a:p>
            <a:r>
              <a:rPr lang="en-US" dirty="0"/>
              <a:t>Modifying variables:  The valuelabel function</a:t>
            </a:r>
          </a:p>
        </p:txBody>
      </p:sp>
      <p:sp>
        <p:nvSpPr>
          <p:cNvPr id="3" name="Content Placeholder 2">
            <a:extLst>
              <a:ext uri="{FF2B5EF4-FFF2-40B4-BE49-F238E27FC236}">
                <a16:creationId xmlns:a16="http://schemas.microsoft.com/office/drawing/2014/main" id="{C1746BFF-B827-4AFA-B197-17987EDF5477}"/>
              </a:ext>
            </a:extLst>
          </p:cNvPr>
          <p:cNvSpPr>
            <a:spLocks noGrp="1"/>
          </p:cNvSpPr>
          <p:nvPr>
            <p:ph idx="1"/>
          </p:nvPr>
        </p:nvSpPr>
        <p:spPr/>
        <p:txBody>
          <a:bodyPr/>
          <a:lstStyle/>
          <a:p>
            <a:r>
              <a:rPr lang="en-US" dirty="0"/>
              <a:t>The </a:t>
            </a:r>
            <a:r>
              <a:rPr lang="en-US" b="1" dirty="0"/>
              <a:t>valuelabel</a:t>
            </a:r>
            <a:r>
              <a:rPr lang="en-US" dirty="0"/>
              <a:t> function is used to create a new string variable that contains the value labels from another variable.</a:t>
            </a:r>
          </a:p>
          <a:p>
            <a:endParaRPr lang="en-US" dirty="0"/>
          </a:p>
          <a:p>
            <a:pPr marL="0" indent="0">
              <a:buNone/>
            </a:pPr>
            <a:r>
              <a:rPr lang="en-US" dirty="0"/>
              <a:t>dataset activate hsbdemo.</a:t>
            </a:r>
          </a:p>
          <a:p>
            <a:pPr marL="0" indent="0">
              <a:buNone/>
            </a:pPr>
            <a:r>
              <a:rPr lang="en-US" dirty="0"/>
              <a:t>string progstring (a8).</a:t>
            </a:r>
          </a:p>
          <a:p>
            <a:pPr marL="0" indent="0">
              <a:buNone/>
            </a:pPr>
            <a:r>
              <a:rPr lang="en-US" dirty="0"/>
              <a:t>compute progstring = valuelabel(prog).</a:t>
            </a:r>
          </a:p>
          <a:p>
            <a:pPr marL="0" indent="0">
              <a:buNone/>
            </a:pPr>
            <a:r>
              <a:rPr lang="en-US" dirty="0"/>
              <a:t>codebook progstring.</a:t>
            </a:r>
          </a:p>
        </p:txBody>
      </p:sp>
    </p:spTree>
    <p:extLst>
      <p:ext uri="{BB962C8B-B14F-4D97-AF65-F5344CB8AC3E}">
        <p14:creationId xmlns:p14="http://schemas.microsoft.com/office/powerpoint/2010/main" val="268049734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EBAD9-4255-4BFB-92AD-6B0428A89F66}"/>
              </a:ext>
            </a:extLst>
          </p:cNvPr>
          <p:cNvSpPr>
            <a:spLocks noGrp="1"/>
          </p:cNvSpPr>
          <p:nvPr>
            <p:ph type="title"/>
          </p:nvPr>
        </p:nvSpPr>
        <p:spPr/>
        <p:txBody>
          <a:bodyPr/>
          <a:lstStyle/>
          <a:p>
            <a:r>
              <a:rPr lang="en-US" dirty="0"/>
              <a:t>Modifying variables:  The alter type command</a:t>
            </a:r>
          </a:p>
        </p:txBody>
      </p:sp>
      <p:sp>
        <p:nvSpPr>
          <p:cNvPr id="3" name="Content Placeholder 2">
            <a:extLst>
              <a:ext uri="{FF2B5EF4-FFF2-40B4-BE49-F238E27FC236}">
                <a16:creationId xmlns:a16="http://schemas.microsoft.com/office/drawing/2014/main" id="{8FBE4938-6A9A-4977-A7F0-5F8DA65640D3}"/>
              </a:ext>
            </a:extLst>
          </p:cNvPr>
          <p:cNvSpPr>
            <a:spLocks noGrp="1"/>
          </p:cNvSpPr>
          <p:nvPr>
            <p:ph idx="1"/>
          </p:nvPr>
        </p:nvSpPr>
        <p:spPr/>
        <p:txBody>
          <a:bodyPr>
            <a:normAutofit fontScale="92500" lnSpcReduction="20000"/>
          </a:bodyPr>
          <a:lstStyle/>
          <a:p>
            <a:r>
              <a:rPr lang="en-US" dirty="0"/>
              <a:t>The </a:t>
            </a:r>
            <a:r>
              <a:rPr lang="en-US" b="1" dirty="0"/>
              <a:t>alter type</a:t>
            </a:r>
            <a:r>
              <a:rPr lang="en-US" dirty="0"/>
              <a:t> command can be used to make string variable numeric, numeric variables string, to change the length of a string variable, or the format of a variable.</a:t>
            </a:r>
          </a:p>
          <a:p>
            <a:r>
              <a:rPr lang="en-US" dirty="0"/>
              <a:t>The SPSS keywords </a:t>
            </a:r>
            <a:r>
              <a:rPr lang="en-US" b="1" dirty="0"/>
              <a:t>to</a:t>
            </a:r>
            <a:r>
              <a:rPr lang="en-US" dirty="0"/>
              <a:t> and </a:t>
            </a:r>
            <a:r>
              <a:rPr lang="en-US" b="1" dirty="0"/>
              <a:t>all</a:t>
            </a:r>
            <a:r>
              <a:rPr lang="en-US" dirty="0"/>
              <a:t> may be used.</a:t>
            </a:r>
          </a:p>
          <a:p>
            <a:r>
              <a:rPr lang="en-US" dirty="0"/>
              <a:t>In this example, the </a:t>
            </a:r>
            <a:r>
              <a:rPr lang="en-US" b="1" dirty="0"/>
              <a:t>alter type</a:t>
            </a:r>
            <a:r>
              <a:rPr lang="en-US" dirty="0"/>
              <a:t> command is used to change the length of the variables </a:t>
            </a:r>
            <a:r>
              <a:rPr lang="en-US" b="1" dirty="0"/>
              <a:t>v2</a:t>
            </a:r>
            <a:r>
              <a:rPr lang="en-US" dirty="0"/>
              <a:t> and </a:t>
            </a:r>
            <a:r>
              <a:rPr lang="en-US" b="1" dirty="0"/>
              <a:t>v3</a:t>
            </a:r>
            <a:r>
              <a:rPr lang="en-US" dirty="0"/>
              <a:t>.</a:t>
            </a:r>
          </a:p>
          <a:p>
            <a:endParaRPr lang="en-US" dirty="0"/>
          </a:p>
          <a:p>
            <a:pPr marL="0" indent="0">
              <a:buNone/>
            </a:pPr>
            <a:r>
              <a:rPr lang="en-US"/>
              <a:t>dataset activate modex.</a:t>
            </a:r>
          </a:p>
          <a:p>
            <a:pPr marL="0" indent="0">
              <a:buNone/>
            </a:pPr>
            <a:r>
              <a:rPr lang="en-US"/>
              <a:t>codebook v2 v3.</a:t>
            </a:r>
          </a:p>
          <a:p>
            <a:pPr marL="0" indent="0">
              <a:buNone/>
            </a:pPr>
            <a:r>
              <a:rPr lang="en-US"/>
              <a:t>alter type v2 v3 (a4).</a:t>
            </a:r>
          </a:p>
          <a:p>
            <a:pPr marL="0" indent="0">
              <a:buNone/>
            </a:pPr>
            <a:r>
              <a:rPr lang="en-US"/>
              <a:t>codebook v2 v3.</a:t>
            </a:r>
            <a:endParaRPr lang="en-US" dirty="0"/>
          </a:p>
        </p:txBody>
      </p:sp>
    </p:spTree>
    <p:extLst>
      <p:ext uri="{BB962C8B-B14F-4D97-AF65-F5344CB8AC3E}">
        <p14:creationId xmlns:p14="http://schemas.microsoft.com/office/powerpoint/2010/main" val="417875059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6E324-937E-4E54-B339-B97DD2C2A9E3}"/>
              </a:ext>
            </a:extLst>
          </p:cNvPr>
          <p:cNvSpPr>
            <a:spLocks noGrp="1"/>
          </p:cNvSpPr>
          <p:nvPr>
            <p:ph type="title"/>
          </p:nvPr>
        </p:nvSpPr>
        <p:spPr/>
        <p:txBody>
          <a:bodyPr/>
          <a:lstStyle/>
          <a:p>
            <a:r>
              <a:rPr lang="en-US" dirty="0"/>
              <a:t>Modifying varibles:  The rename command</a:t>
            </a:r>
          </a:p>
        </p:txBody>
      </p:sp>
      <p:sp>
        <p:nvSpPr>
          <p:cNvPr id="3" name="Content Placeholder 2">
            <a:extLst>
              <a:ext uri="{FF2B5EF4-FFF2-40B4-BE49-F238E27FC236}">
                <a16:creationId xmlns:a16="http://schemas.microsoft.com/office/drawing/2014/main" id="{55FBB884-6912-4321-A110-4C9DBF803AC1}"/>
              </a:ext>
            </a:extLst>
          </p:cNvPr>
          <p:cNvSpPr>
            <a:spLocks noGrp="1"/>
          </p:cNvSpPr>
          <p:nvPr>
            <p:ph idx="1"/>
          </p:nvPr>
        </p:nvSpPr>
        <p:spPr/>
        <p:txBody>
          <a:bodyPr>
            <a:normAutofit fontScale="92500" lnSpcReduction="10000"/>
          </a:bodyPr>
          <a:lstStyle/>
          <a:p>
            <a:r>
              <a:rPr lang="en-US" dirty="0"/>
              <a:t>The </a:t>
            </a:r>
            <a:r>
              <a:rPr lang="en-US" b="1" dirty="0"/>
              <a:t>rename</a:t>
            </a:r>
            <a:r>
              <a:rPr lang="en-US" dirty="0"/>
              <a:t> command does exactly what you think it does:  it renames variables in the active dataset.</a:t>
            </a:r>
          </a:p>
          <a:p>
            <a:r>
              <a:rPr lang="en-US" dirty="0"/>
              <a:t>One or more variables can be renamed with a single </a:t>
            </a:r>
            <a:r>
              <a:rPr lang="en-US" b="1" dirty="0"/>
              <a:t>rename</a:t>
            </a:r>
            <a:r>
              <a:rPr lang="en-US" dirty="0"/>
              <a:t> command.</a:t>
            </a:r>
          </a:p>
          <a:p>
            <a:r>
              <a:rPr lang="en-US" dirty="0"/>
              <a:t>The maximum length of a variable name is 64 characters.</a:t>
            </a:r>
          </a:p>
          <a:p>
            <a:pPr marL="0" indent="0">
              <a:buNone/>
            </a:pPr>
            <a:endParaRPr lang="en-US" dirty="0"/>
          </a:p>
          <a:p>
            <a:pPr marL="0" indent="0">
              <a:buNone/>
            </a:pPr>
            <a:r>
              <a:rPr lang="en-US"/>
              <a:t>dataset activate hsbdemo.</a:t>
            </a:r>
          </a:p>
          <a:p>
            <a:pPr marL="0" indent="0">
              <a:buNone/>
            </a:pPr>
            <a:r>
              <a:rPr lang="en-US"/>
              <a:t>rename variables a1 = a1ren.</a:t>
            </a:r>
          </a:p>
          <a:p>
            <a:pPr marL="0" indent="0">
              <a:buNone/>
            </a:pPr>
            <a:r>
              <a:rPr lang="en-US"/>
              <a:t>rename variables (a2 a3 = a2ren a3ren).</a:t>
            </a:r>
          </a:p>
          <a:p>
            <a:pPr marL="0" indent="0">
              <a:buNone/>
            </a:pPr>
            <a:r>
              <a:rPr lang="en-US"/>
              <a:t>rename variables (a4 = a4ren) (a5 = a5ren).</a:t>
            </a:r>
          </a:p>
          <a:p>
            <a:pPr marL="0" indent="0">
              <a:buNone/>
            </a:pPr>
            <a:r>
              <a:rPr lang="en-US"/>
              <a:t>exe.</a:t>
            </a:r>
            <a:endParaRPr lang="en-US" dirty="0"/>
          </a:p>
        </p:txBody>
      </p:sp>
    </p:spTree>
    <p:extLst>
      <p:ext uri="{BB962C8B-B14F-4D97-AF65-F5344CB8AC3E}">
        <p14:creationId xmlns:p14="http://schemas.microsoft.com/office/powerpoint/2010/main" val="276235390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217BF-6C47-4646-A893-17E7580AEF5D}"/>
              </a:ext>
            </a:extLst>
          </p:cNvPr>
          <p:cNvSpPr>
            <a:spLocks noGrp="1"/>
          </p:cNvSpPr>
          <p:nvPr>
            <p:ph type="title"/>
          </p:nvPr>
        </p:nvSpPr>
        <p:spPr/>
        <p:txBody>
          <a:bodyPr/>
          <a:lstStyle/>
          <a:p>
            <a:r>
              <a:rPr lang="en-US" dirty="0"/>
              <a:t>BREAK TIME!!!!</a:t>
            </a:r>
          </a:p>
        </p:txBody>
      </p:sp>
      <p:sp>
        <p:nvSpPr>
          <p:cNvPr id="3" name="Content Placeholder 2">
            <a:extLst>
              <a:ext uri="{FF2B5EF4-FFF2-40B4-BE49-F238E27FC236}">
                <a16:creationId xmlns:a16="http://schemas.microsoft.com/office/drawing/2014/main" id="{071D0A2C-504E-4135-91FF-ED5665CC707F}"/>
              </a:ext>
            </a:extLst>
          </p:cNvPr>
          <p:cNvSpPr>
            <a:spLocks noGrp="1"/>
          </p:cNvSpPr>
          <p:nvPr>
            <p:ph idx="1"/>
          </p:nvPr>
        </p:nvSpPr>
        <p:spPr/>
        <p:txBody>
          <a:bodyPr/>
          <a:lstStyle/>
          <a:p>
            <a:r>
              <a:rPr lang="en-US" dirty="0"/>
              <a:t>If you want to practice some of what we have just covered, here are a few ideas of things to </a:t>
            </a:r>
            <a:r>
              <a:rPr lang="en-US"/>
              <a:t>try:</a:t>
            </a:r>
          </a:p>
          <a:p>
            <a:r>
              <a:rPr lang="en-US"/>
              <a:t>Convert a string variable to numeric using the </a:t>
            </a:r>
            <a:r>
              <a:rPr lang="en-US" b="1"/>
              <a:t>autorecode</a:t>
            </a:r>
            <a:r>
              <a:rPr lang="en-US"/>
              <a:t> command.</a:t>
            </a:r>
          </a:p>
          <a:p>
            <a:r>
              <a:rPr lang="en-US"/>
              <a:t>Recode a string variable using the </a:t>
            </a:r>
            <a:r>
              <a:rPr lang="en-US" b="1"/>
              <a:t>recode</a:t>
            </a:r>
            <a:r>
              <a:rPr lang="en-US"/>
              <a:t> command.</a:t>
            </a:r>
          </a:p>
          <a:p>
            <a:r>
              <a:rPr lang="en-US"/>
              <a:t>Create a new numeric variable using the function of your choice.</a:t>
            </a:r>
          </a:p>
          <a:p>
            <a:r>
              <a:rPr lang="en-US"/>
              <a:t>Use the </a:t>
            </a:r>
            <a:r>
              <a:rPr lang="en-US" b="1"/>
              <a:t>alter type</a:t>
            </a:r>
            <a:r>
              <a:rPr lang="en-US"/>
              <a:t> command to change the length of a string variable.</a:t>
            </a:r>
          </a:p>
          <a:p>
            <a:r>
              <a:rPr lang="en-US"/>
              <a:t>Rename two variables using the </a:t>
            </a:r>
            <a:r>
              <a:rPr lang="en-US" b="1"/>
              <a:t>rename</a:t>
            </a:r>
            <a:r>
              <a:rPr lang="en-US"/>
              <a:t> command.</a:t>
            </a:r>
            <a:endParaRPr lang="en-US" dirty="0"/>
          </a:p>
          <a:p>
            <a:endParaRPr lang="en-US" dirty="0"/>
          </a:p>
        </p:txBody>
      </p:sp>
    </p:spTree>
    <p:extLst>
      <p:ext uri="{BB962C8B-B14F-4D97-AF65-F5344CB8AC3E}">
        <p14:creationId xmlns:p14="http://schemas.microsoft.com/office/powerpoint/2010/main" val="276257470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419B1-6297-4B6B-9C41-68FF0363B957}"/>
              </a:ext>
            </a:extLst>
          </p:cNvPr>
          <p:cNvSpPr>
            <a:spLocks noGrp="1"/>
          </p:cNvSpPr>
          <p:nvPr>
            <p:ph type="title"/>
          </p:nvPr>
        </p:nvSpPr>
        <p:spPr/>
        <p:txBody>
          <a:bodyPr/>
          <a:lstStyle/>
          <a:p>
            <a:r>
              <a:rPr lang="en-US" dirty="0"/>
              <a:t>Looping:  The do repeat command</a:t>
            </a:r>
          </a:p>
        </p:txBody>
      </p:sp>
      <p:sp>
        <p:nvSpPr>
          <p:cNvPr id="3" name="Content Placeholder 2">
            <a:extLst>
              <a:ext uri="{FF2B5EF4-FFF2-40B4-BE49-F238E27FC236}">
                <a16:creationId xmlns:a16="http://schemas.microsoft.com/office/drawing/2014/main" id="{22A678B4-BEE1-423D-9BAC-457FA0154D1E}"/>
              </a:ext>
            </a:extLst>
          </p:cNvPr>
          <p:cNvSpPr>
            <a:spLocks noGrp="1"/>
          </p:cNvSpPr>
          <p:nvPr>
            <p:ph idx="1"/>
          </p:nvPr>
        </p:nvSpPr>
        <p:spPr/>
        <p:txBody>
          <a:bodyPr>
            <a:normAutofit fontScale="92500" lnSpcReduction="20000"/>
          </a:bodyPr>
          <a:lstStyle/>
          <a:p>
            <a:r>
              <a:rPr lang="en-US" dirty="0"/>
              <a:t>The </a:t>
            </a:r>
            <a:r>
              <a:rPr lang="en-US" b="1" dirty="0"/>
              <a:t>do repeat</a:t>
            </a:r>
            <a:r>
              <a:rPr lang="en-US" dirty="0"/>
              <a:t> – </a:t>
            </a:r>
            <a:r>
              <a:rPr lang="en-US" b="1" dirty="0"/>
              <a:t>end repeat</a:t>
            </a:r>
            <a:r>
              <a:rPr lang="en-US" dirty="0"/>
              <a:t> commands is one set of commands that can be used to create loops in SPSS.  </a:t>
            </a:r>
          </a:p>
          <a:p>
            <a:r>
              <a:rPr lang="en-US" dirty="0"/>
              <a:t>The purpose of loops is to reduce the number of commands necessary to complete a task by repeating the same transformations on the specified variable.</a:t>
            </a:r>
          </a:p>
          <a:p>
            <a:r>
              <a:rPr lang="en-US" dirty="0"/>
              <a:t>The </a:t>
            </a:r>
            <a:r>
              <a:rPr lang="en-US" b="1" dirty="0"/>
              <a:t>do repeat</a:t>
            </a:r>
            <a:r>
              <a:rPr lang="en-US" dirty="0"/>
              <a:t> command uses a stand-in variable to represent a replacement list of variables or values.  </a:t>
            </a:r>
          </a:p>
          <a:p>
            <a:r>
              <a:rPr lang="en-US" dirty="0"/>
              <a:t>When the program repeats the transformation commands, the stand-in variable is replaced by each variable or value in the replacement list.</a:t>
            </a:r>
          </a:p>
          <a:p>
            <a:r>
              <a:rPr lang="en-US" dirty="0"/>
              <a:t>The </a:t>
            </a:r>
            <a:r>
              <a:rPr lang="en-US" b="1" dirty="0"/>
              <a:t>do repeat</a:t>
            </a:r>
            <a:r>
              <a:rPr lang="en-US" dirty="0"/>
              <a:t> – </a:t>
            </a:r>
            <a:r>
              <a:rPr lang="en-US" b="1" dirty="0"/>
              <a:t>end repeat</a:t>
            </a:r>
            <a:r>
              <a:rPr lang="en-US" dirty="0"/>
              <a:t> commands do not read the active dataset; rather, they are stored pending execution with the next command that reads the dataset.</a:t>
            </a:r>
          </a:p>
          <a:p>
            <a:endParaRPr lang="en-US" dirty="0"/>
          </a:p>
        </p:txBody>
      </p:sp>
    </p:spTree>
    <p:extLst>
      <p:ext uri="{BB962C8B-B14F-4D97-AF65-F5344CB8AC3E}">
        <p14:creationId xmlns:p14="http://schemas.microsoft.com/office/powerpoint/2010/main" val="23876571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21362-FFE8-4B3D-BF6C-ADC93D45BB6D}"/>
              </a:ext>
            </a:extLst>
          </p:cNvPr>
          <p:cNvSpPr>
            <a:spLocks noGrp="1"/>
          </p:cNvSpPr>
          <p:nvPr>
            <p:ph type="title"/>
          </p:nvPr>
        </p:nvSpPr>
        <p:spPr/>
        <p:txBody>
          <a:bodyPr/>
          <a:lstStyle/>
          <a:p>
            <a:r>
              <a:rPr lang="en-US" dirty="0"/>
              <a:t>Looping:  The do repeat command</a:t>
            </a:r>
          </a:p>
        </p:txBody>
      </p:sp>
      <p:sp>
        <p:nvSpPr>
          <p:cNvPr id="3" name="Content Placeholder 2">
            <a:extLst>
              <a:ext uri="{FF2B5EF4-FFF2-40B4-BE49-F238E27FC236}">
                <a16:creationId xmlns:a16="http://schemas.microsoft.com/office/drawing/2014/main" id="{D7CFEA0E-3987-4D16-8E25-4D74228AFBBD}"/>
              </a:ext>
            </a:extLst>
          </p:cNvPr>
          <p:cNvSpPr>
            <a:spLocks noGrp="1"/>
          </p:cNvSpPr>
          <p:nvPr>
            <p:ph idx="1"/>
          </p:nvPr>
        </p:nvSpPr>
        <p:spPr/>
        <p:txBody>
          <a:bodyPr>
            <a:normAutofit/>
          </a:bodyPr>
          <a:lstStyle/>
          <a:p>
            <a:r>
              <a:rPr lang="en-US" dirty="0"/>
              <a:t>The following commands can be used with the </a:t>
            </a:r>
            <a:r>
              <a:rPr lang="en-US" b="1" dirty="0"/>
              <a:t>do repeat</a:t>
            </a:r>
            <a:r>
              <a:rPr lang="en-US" dirty="0"/>
              <a:t> command:</a:t>
            </a:r>
          </a:p>
          <a:p>
            <a:r>
              <a:rPr lang="en-US" b="1" dirty="0"/>
              <a:t>compute</a:t>
            </a:r>
            <a:r>
              <a:rPr lang="en-US" dirty="0"/>
              <a:t>, </a:t>
            </a:r>
            <a:r>
              <a:rPr lang="en-US" b="1" dirty="0"/>
              <a:t>recode</a:t>
            </a:r>
            <a:r>
              <a:rPr lang="en-US" dirty="0"/>
              <a:t>, </a:t>
            </a:r>
            <a:r>
              <a:rPr lang="en-US" b="1" dirty="0"/>
              <a:t>if</a:t>
            </a:r>
            <a:r>
              <a:rPr lang="en-US" dirty="0"/>
              <a:t>, </a:t>
            </a:r>
            <a:r>
              <a:rPr lang="en-US" b="1" dirty="0"/>
              <a:t>count</a:t>
            </a:r>
            <a:r>
              <a:rPr lang="en-US" dirty="0"/>
              <a:t>, </a:t>
            </a:r>
            <a:r>
              <a:rPr lang="en-US" b="1" dirty="0"/>
              <a:t>select if</a:t>
            </a:r>
          </a:p>
          <a:p>
            <a:r>
              <a:rPr lang="en-US" b="1" dirty="0"/>
              <a:t>vector</a:t>
            </a:r>
            <a:r>
              <a:rPr lang="en-US" dirty="0"/>
              <a:t>, </a:t>
            </a:r>
            <a:r>
              <a:rPr lang="en-US" b="1" dirty="0"/>
              <a:t>string</a:t>
            </a:r>
            <a:r>
              <a:rPr lang="en-US" dirty="0"/>
              <a:t>, </a:t>
            </a:r>
            <a:r>
              <a:rPr lang="en-US" b="1" dirty="0"/>
              <a:t>numeric</a:t>
            </a:r>
          </a:p>
          <a:p>
            <a:r>
              <a:rPr lang="en-US" b="1" dirty="0"/>
              <a:t>data list</a:t>
            </a:r>
            <a:r>
              <a:rPr lang="en-US" dirty="0"/>
              <a:t>, </a:t>
            </a:r>
            <a:r>
              <a:rPr lang="en-US" b="1" dirty="0"/>
              <a:t>missing values</a:t>
            </a:r>
            <a:r>
              <a:rPr lang="en-US" dirty="0"/>
              <a:t> (but not </a:t>
            </a:r>
            <a:r>
              <a:rPr lang="en-US" b="1" dirty="0"/>
              <a:t>variable labels</a:t>
            </a:r>
            <a:r>
              <a:rPr lang="en-US" dirty="0"/>
              <a:t> or </a:t>
            </a:r>
            <a:r>
              <a:rPr lang="en-US" b="1" dirty="0"/>
              <a:t>value labels</a:t>
            </a:r>
            <a:r>
              <a:rPr lang="en-US" dirty="0"/>
              <a:t>)</a:t>
            </a:r>
          </a:p>
          <a:p>
            <a:r>
              <a:rPr lang="en-US" b="1" dirty="0"/>
              <a:t>loop</a:t>
            </a:r>
            <a:r>
              <a:rPr lang="en-US" dirty="0"/>
              <a:t> (and </a:t>
            </a:r>
            <a:r>
              <a:rPr lang="en-US" b="1" dirty="0"/>
              <a:t>end loop</a:t>
            </a:r>
            <a:r>
              <a:rPr lang="en-US" dirty="0"/>
              <a:t>), </a:t>
            </a:r>
            <a:r>
              <a:rPr lang="en-US" b="1" dirty="0"/>
              <a:t>break</a:t>
            </a:r>
            <a:r>
              <a:rPr lang="en-US" dirty="0"/>
              <a:t> </a:t>
            </a:r>
          </a:p>
          <a:p>
            <a:r>
              <a:rPr lang="en-US" b="1" dirty="0"/>
              <a:t>do if</a:t>
            </a:r>
            <a:r>
              <a:rPr lang="en-US" dirty="0"/>
              <a:t>, </a:t>
            </a:r>
            <a:r>
              <a:rPr lang="en-US" b="1" dirty="0"/>
              <a:t>else if</a:t>
            </a:r>
            <a:r>
              <a:rPr lang="en-US" dirty="0"/>
              <a:t>, </a:t>
            </a:r>
            <a:r>
              <a:rPr lang="en-US" b="1" dirty="0"/>
              <a:t>else</a:t>
            </a:r>
            <a:r>
              <a:rPr lang="en-US" dirty="0"/>
              <a:t>, and </a:t>
            </a:r>
            <a:r>
              <a:rPr lang="en-US" b="1" dirty="0"/>
              <a:t>end if</a:t>
            </a:r>
          </a:p>
          <a:p>
            <a:r>
              <a:rPr lang="en-US" b="1" dirty="0"/>
              <a:t>formats</a:t>
            </a:r>
          </a:p>
        </p:txBody>
      </p:sp>
    </p:spTree>
    <p:extLst>
      <p:ext uri="{BB962C8B-B14F-4D97-AF65-F5344CB8AC3E}">
        <p14:creationId xmlns:p14="http://schemas.microsoft.com/office/powerpoint/2010/main" val="144527734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A49175-8B62-43AC-86A2-C04995811F5B}"/>
              </a:ext>
            </a:extLst>
          </p:cNvPr>
          <p:cNvSpPr>
            <a:spLocks noGrp="1"/>
          </p:cNvSpPr>
          <p:nvPr>
            <p:ph type="title"/>
          </p:nvPr>
        </p:nvSpPr>
        <p:spPr/>
        <p:txBody>
          <a:bodyPr/>
          <a:lstStyle/>
          <a:p>
            <a:r>
              <a:rPr lang="en-US" dirty="0"/>
              <a:t>Looping:  The do repeat command</a:t>
            </a:r>
          </a:p>
        </p:txBody>
      </p:sp>
      <p:sp>
        <p:nvSpPr>
          <p:cNvPr id="3" name="Content Placeholder 2">
            <a:extLst>
              <a:ext uri="{FF2B5EF4-FFF2-40B4-BE49-F238E27FC236}">
                <a16:creationId xmlns:a16="http://schemas.microsoft.com/office/drawing/2014/main" id="{E857A4F2-5BB5-4C46-8511-962B4CE3FF06}"/>
              </a:ext>
            </a:extLst>
          </p:cNvPr>
          <p:cNvSpPr>
            <a:spLocks noGrp="1"/>
          </p:cNvSpPr>
          <p:nvPr>
            <p:ph idx="1"/>
          </p:nvPr>
        </p:nvSpPr>
        <p:spPr/>
        <p:txBody>
          <a:bodyPr>
            <a:normAutofit fontScale="92500" lnSpcReduction="20000"/>
          </a:bodyPr>
          <a:lstStyle/>
          <a:p>
            <a:pPr marL="0" indent="0">
              <a:buNone/>
            </a:pPr>
            <a:r>
              <a:rPr lang="en-US" dirty="0"/>
              <a:t>dataset activate hsbdemo.</a:t>
            </a:r>
          </a:p>
          <a:p>
            <a:pPr marL="0" indent="0">
              <a:buNone/>
            </a:pPr>
            <a:r>
              <a:rPr lang="en-US" dirty="0"/>
              <a:t>do repeat a = prog1 prog2 prog3 </a:t>
            </a:r>
          </a:p>
          <a:p>
            <a:pPr marL="0" indent="0">
              <a:buNone/>
            </a:pPr>
            <a:r>
              <a:rPr lang="en-US" dirty="0"/>
              <a:t>    /b = 1 2 3.</a:t>
            </a:r>
          </a:p>
          <a:p>
            <a:pPr marL="0" indent="0">
              <a:buNone/>
            </a:pPr>
            <a:r>
              <a:rPr lang="en-US" dirty="0"/>
              <a:t>compute a=(prog = b).</a:t>
            </a:r>
          </a:p>
          <a:p>
            <a:pPr marL="0" indent="0">
              <a:buNone/>
            </a:pPr>
            <a:r>
              <a:rPr lang="en-US" dirty="0"/>
              <a:t>end </a:t>
            </a:r>
            <a:r>
              <a:rPr lang="en-US"/>
              <a:t>repeat.</a:t>
            </a:r>
          </a:p>
          <a:p>
            <a:pPr marL="0" indent="0">
              <a:buNone/>
            </a:pPr>
            <a:r>
              <a:rPr lang="en-US"/>
              <a:t>freq var = prog1 prog2 prog3.</a:t>
            </a:r>
            <a:endParaRPr lang="en-US" dirty="0"/>
          </a:p>
          <a:p>
            <a:pPr marL="0" indent="0">
              <a:buNone/>
            </a:pPr>
            <a:r>
              <a:rPr lang="fr-FR" dirty="0"/>
              <a:t>compute ses1 = (ses = 1).</a:t>
            </a:r>
          </a:p>
          <a:p>
            <a:pPr marL="0" indent="0">
              <a:buNone/>
            </a:pPr>
            <a:r>
              <a:rPr lang="fr-FR" dirty="0"/>
              <a:t>compute ses2 = (ses = 2).</a:t>
            </a:r>
          </a:p>
          <a:p>
            <a:pPr marL="0" indent="0">
              <a:buNone/>
            </a:pPr>
            <a:r>
              <a:rPr lang="fr-FR" dirty="0"/>
              <a:t>compute ses3 = (ses = 3).</a:t>
            </a:r>
          </a:p>
          <a:p>
            <a:pPr marL="0" indent="0">
              <a:buNone/>
            </a:pPr>
            <a:r>
              <a:rPr lang="fr-FR" dirty="0"/>
              <a:t>exe.</a:t>
            </a:r>
            <a:endParaRPr lang="en-US" dirty="0"/>
          </a:p>
        </p:txBody>
      </p:sp>
    </p:spTree>
    <p:extLst>
      <p:ext uri="{BB962C8B-B14F-4D97-AF65-F5344CB8AC3E}">
        <p14:creationId xmlns:p14="http://schemas.microsoft.com/office/powerpoint/2010/main" val="128555635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D3639-03F6-45D5-906C-FF662E3976D7}"/>
              </a:ext>
            </a:extLst>
          </p:cNvPr>
          <p:cNvSpPr>
            <a:spLocks noGrp="1"/>
          </p:cNvSpPr>
          <p:nvPr>
            <p:ph type="title"/>
          </p:nvPr>
        </p:nvSpPr>
        <p:spPr/>
        <p:txBody>
          <a:bodyPr/>
          <a:lstStyle/>
          <a:p>
            <a:r>
              <a:rPr lang="en-US" dirty="0"/>
              <a:t>Looping:  The do repeat command</a:t>
            </a:r>
          </a:p>
        </p:txBody>
      </p:sp>
      <p:sp>
        <p:nvSpPr>
          <p:cNvPr id="3" name="Content Placeholder 2">
            <a:extLst>
              <a:ext uri="{FF2B5EF4-FFF2-40B4-BE49-F238E27FC236}">
                <a16:creationId xmlns:a16="http://schemas.microsoft.com/office/drawing/2014/main" id="{4B9FAB02-1B15-460A-B71B-2A46C4D76E36}"/>
              </a:ext>
            </a:extLst>
          </p:cNvPr>
          <p:cNvSpPr>
            <a:spLocks noGrp="1"/>
          </p:cNvSpPr>
          <p:nvPr>
            <p:ph idx="1"/>
          </p:nvPr>
        </p:nvSpPr>
        <p:spPr/>
        <p:txBody>
          <a:bodyPr/>
          <a:lstStyle/>
          <a:p>
            <a:pPr marL="0" indent="0">
              <a:buNone/>
            </a:pPr>
            <a:r>
              <a:rPr lang="en-US" dirty="0"/>
              <a:t>do repeat existvar = read to socst</a:t>
            </a:r>
          </a:p>
          <a:p>
            <a:pPr marL="0" indent="0">
              <a:buNone/>
            </a:pPr>
            <a:r>
              <a:rPr lang="en-US" dirty="0"/>
              <a:t>    /newvar = new1 to new5</a:t>
            </a:r>
          </a:p>
          <a:p>
            <a:pPr marL="0" indent="0">
              <a:buNone/>
            </a:pPr>
            <a:r>
              <a:rPr lang="en-US" dirty="0"/>
              <a:t>    /value = 1 to 5.</a:t>
            </a:r>
          </a:p>
          <a:p>
            <a:pPr marL="0" indent="0">
              <a:buNone/>
            </a:pPr>
            <a:r>
              <a:rPr lang="en-US" dirty="0"/>
              <a:t>compute newvar = existvar + value.</a:t>
            </a:r>
          </a:p>
          <a:p>
            <a:pPr marL="0" indent="0">
              <a:buNone/>
            </a:pPr>
            <a:r>
              <a:rPr lang="en-US" dirty="0"/>
              <a:t>end repeat print.</a:t>
            </a:r>
          </a:p>
          <a:p>
            <a:pPr marL="0" indent="0">
              <a:buNone/>
            </a:pPr>
            <a:r>
              <a:rPr lang="en-US" dirty="0"/>
              <a:t>list var = read write math science socst new1 to new5.</a:t>
            </a:r>
          </a:p>
        </p:txBody>
      </p:sp>
    </p:spTree>
    <p:extLst>
      <p:ext uri="{BB962C8B-B14F-4D97-AF65-F5344CB8AC3E}">
        <p14:creationId xmlns:p14="http://schemas.microsoft.com/office/powerpoint/2010/main" val="4130696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D09C2-5DDE-4147-9CD8-1AD9742DB8CB}"/>
              </a:ext>
            </a:extLst>
          </p:cNvPr>
          <p:cNvSpPr>
            <a:spLocks noGrp="1"/>
          </p:cNvSpPr>
          <p:nvPr>
            <p:ph type="title"/>
          </p:nvPr>
        </p:nvSpPr>
        <p:spPr/>
        <p:txBody>
          <a:bodyPr/>
          <a:lstStyle/>
          <a:p>
            <a:r>
              <a:rPr lang="en-US" dirty="0"/>
              <a:t>Getting data into SPSS:  The get command</a:t>
            </a:r>
          </a:p>
        </p:txBody>
      </p:sp>
      <p:sp>
        <p:nvSpPr>
          <p:cNvPr id="3" name="Content Placeholder 2">
            <a:extLst>
              <a:ext uri="{FF2B5EF4-FFF2-40B4-BE49-F238E27FC236}">
                <a16:creationId xmlns:a16="http://schemas.microsoft.com/office/drawing/2014/main" id="{7A13132C-A5BC-4623-8ACA-F8FAC5790117}"/>
              </a:ext>
            </a:extLst>
          </p:cNvPr>
          <p:cNvSpPr>
            <a:spLocks noGrp="1"/>
          </p:cNvSpPr>
          <p:nvPr>
            <p:ph idx="1"/>
          </p:nvPr>
        </p:nvSpPr>
        <p:spPr/>
        <p:txBody>
          <a:bodyPr/>
          <a:lstStyle/>
          <a:p>
            <a:r>
              <a:rPr lang="en-US" dirty="0"/>
              <a:t>An SPSS data file as one of the following extensions: sav, zsav, por</a:t>
            </a:r>
          </a:p>
          <a:p>
            <a:pPr lvl="1"/>
            <a:r>
              <a:rPr lang="en-US" dirty="0"/>
              <a:t>Syntax files have an extension of sps; syntax files are just text files</a:t>
            </a:r>
          </a:p>
          <a:p>
            <a:pPr lvl="1"/>
            <a:r>
              <a:rPr lang="en-US" dirty="0"/>
              <a:t>Output files have an extension of spv (spo is the old extension)</a:t>
            </a:r>
          </a:p>
          <a:p>
            <a:r>
              <a:rPr lang="en-US" dirty="0"/>
              <a:t>Use the </a:t>
            </a:r>
            <a:r>
              <a:rPr lang="en-US" b="1" dirty="0"/>
              <a:t>get file</a:t>
            </a:r>
            <a:r>
              <a:rPr lang="en-US" dirty="0"/>
              <a:t> command</a:t>
            </a:r>
          </a:p>
          <a:p>
            <a:pPr marL="0" indent="0">
              <a:buNone/>
            </a:pPr>
            <a:r>
              <a:rPr lang="en-US" dirty="0"/>
              <a:t>get file = "D:\data\seminars\SPSS_syntax_2022\hsbdemo.sav".</a:t>
            </a:r>
          </a:p>
          <a:p>
            <a:r>
              <a:rPr lang="en-US" dirty="0"/>
              <a:t>The file extension is needed; otherwise, an error is put in the output saying that the file is not found.</a:t>
            </a:r>
          </a:p>
          <a:p>
            <a:r>
              <a:rPr lang="en-US" dirty="0"/>
              <a:t>Include the file extension every time you read or save a file.</a:t>
            </a:r>
          </a:p>
          <a:p>
            <a:endParaRPr lang="en-US" dirty="0"/>
          </a:p>
        </p:txBody>
      </p:sp>
    </p:spTree>
    <p:extLst>
      <p:ext uri="{BB962C8B-B14F-4D97-AF65-F5344CB8AC3E}">
        <p14:creationId xmlns:p14="http://schemas.microsoft.com/office/powerpoint/2010/main" val="34370800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3B54A-7B13-4860-9B1A-3A595370A219}"/>
              </a:ext>
            </a:extLst>
          </p:cNvPr>
          <p:cNvSpPr>
            <a:spLocks noGrp="1"/>
          </p:cNvSpPr>
          <p:nvPr>
            <p:ph type="title"/>
          </p:nvPr>
        </p:nvSpPr>
        <p:spPr/>
        <p:txBody>
          <a:bodyPr/>
          <a:lstStyle/>
          <a:p>
            <a:r>
              <a:rPr lang="en-US" dirty="0"/>
              <a:t>Looping: The do if command</a:t>
            </a:r>
          </a:p>
        </p:txBody>
      </p:sp>
      <p:sp>
        <p:nvSpPr>
          <p:cNvPr id="3" name="Content Placeholder 2">
            <a:extLst>
              <a:ext uri="{FF2B5EF4-FFF2-40B4-BE49-F238E27FC236}">
                <a16:creationId xmlns:a16="http://schemas.microsoft.com/office/drawing/2014/main" id="{FD16DB8A-9918-43DE-87FD-76AF333C5E41}"/>
              </a:ext>
            </a:extLst>
          </p:cNvPr>
          <p:cNvSpPr>
            <a:spLocks noGrp="1"/>
          </p:cNvSpPr>
          <p:nvPr>
            <p:ph idx="1"/>
          </p:nvPr>
        </p:nvSpPr>
        <p:spPr/>
        <p:txBody>
          <a:bodyPr/>
          <a:lstStyle/>
          <a:p>
            <a:r>
              <a:rPr lang="en-US" dirty="0"/>
              <a:t>The </a:t>
            </a:r>
            <a:r>
              <a:rPr lang="en-US" b="1" dirty="0"/>
              <a:t>do if</a:t>
            </a:r>
            <a:r>
              <a:rPr lang="en-US" dirty="0"/>
              <a:t> – </a:t>
            </a:r>
            <a:r>
              <a:rPr lang="en-US" b="1" dirty="0"/>
              <a:t>end if </a:t>
            </a:r>
            <a:r>
              <a:rPr lang="en-US" dirty="0"/>
              <a:t>commands are used to do conditional transformations on a subset of cases based on one or more logical expressions.</a:t>
            </a:r>
          </a:p>
          <a:p>
            <a:r>
              <a:rPr lang="en-US" dirty="0"/>
              <a:t>The commands </a:t>
            </a:r>
            <a:r>
              <a:rPr lang="en-US" b="1" dirty="0"/>
              <a:t>else</a:t>
            </a:r>
            <a:r>
              <a:rPr lang="en-US" dirty="0"/>
              <a:t> and </a:t>
            </a:r>
            <a:r>
              <a:rPr lang="en-US" b="1" dirty="0"/>
              <a:t>else if</a:t>
            </a:r>
            <a:r>
              <a:rPr lang="en-US" dirty="0"/>
              <a:t> are available for additional control.</a:t>
            </a:r>
          </a:p>
          <a:p>
            <a:r>
              <a:rPr lang="en-US" dirty="0"/>
              <a:t>The </a:t>
            </a:r>
            <a:r>
              <a:rPr lang="en-US" b="1" dirty="0"/>
              <a:t>do if</a:t>
            </a:r>
            <a:r>
              <a:rPr lang="en-US" dirty="0"/>
              <a:t> – </a:t>
            </a:r>
            <a:r>
              <a:rPr lang="en-US" b="1" dirty="0"/>
              <a:t>end if</a:t>
            </a:r>
            <a:r>
              <a:rPr lang="en-US" dirty="0"/>
              <a:t> commands do not read the active dataset; rather, they are stored pending execution with the next command that reads the dataset.</a:t>
            </a:r>
          </a:p>
        </p:txBody>
      </p:sp>
    </p:spTree>
    <p:extLst>
      <p:ext uri="{BB962C8B-B14F-4D97-AF65-F5344CB8AC3E}">
        <p14:creationId xmlns:p14="http://schemas.microsoft.com/office/powerpoint/2010/main" val="46219480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FAB7A-0CEB-4A02-B241-536636421730}"/>
              </a:ext>
            </a:extLst>
          </p:cNvPr>
          <p:cNvSpPr>
            <a:spLocks noGrp="1"/>
          </p:cNvSpPr>
          <p:nvPr>
            <p:ph type="title"/>
          </p:nvPr>
        </p:nvSpPr>
        <p:spPr/>
        <p:txBody>
          <a:bodyPr/>
          <a:lstStyle/>
          <a:p>
            <a:r>
              <a:rPr lang="en-US" dirty="0"/>
              <a:t>Looping:  The do if command</a:t>
            </a:r>
          </a:p>
        </p:txBody>
      </p:sp>
      <p:sp>
        <p:nvSpPr>
          <p:cNvPr id="3" name="Content Placeholder 2">
            <a:extLst>
              <a:ext uri="{FF2B5EF4-FFF2-40B4-BE49-F238E27FC236}">
                <a16:creationId xmlns:a16="http://schemas.microsoft.com/office/drawing/2014/main" id="{7DEBA09F-7A18-48CA-9B98-53E5DD0D30FE}"/>
              </a:ext>
            </a:extLst>
          </p:cNvPr>
          <p:cNvSpPr>
            <a:spLocks noGrp="1"/>
          </p:cNvSpPr>
          <p:nvPr>
            <p:ph idx="1"/>
          </p:nvPr>
        </p:nvSpPr>
        <p:spPr/>
        <p:txBody>
          <a:bodyPr/>
          <a:lstStyle/>
          <a:p>
            <a:pPr marL="0" indent="0">
              <a:buNone/>
            </a:pPr>
            <a:r>
              <a:rPr lang="en-US" dirty="0"/>
              <a:t>do if female = 1.</a:t>
            </a:r>
          </a:p>
          <a:p>
            <a:pPr marL="0" indent="0">
              <a:buNone/>
            </a:pPr>
            <a:r>
              <a:rPr lang="en-US" dirty="0"/>
              <a:t>compute newvar = 0.</a:t>
            </a:r>
          </a:p>
          <a:p>
            <a:pPr marL="0" indent="0">
              <a:buNone/>
            </a:pPr>
            <a:r>
              <a:rPr lang="en-US" dirty="0"/>
              <a:t>else.</a:t>
            </a:r>
          </a:p>
          <a:p>
            <a:pPr marL="0" indent="0">
              <a:buNone/>
            </a:pPr>
            <a:r>
              <a:rPr lang="en-US" dirty="0"/>
              <a:t>compute newvar = 1.</a:t>
            </a:r>
          </a:p>
          <a:p>
            <a:pPr marL="0" indent="0">
              <a:buNone/>
            </a:pPr>
            <a:r>
              <a:rPr lang="en-US" dirty="0"/>
              <a:t>end if.</a:t>
            </a:r>
          </a:p>
          <a:p>
            <a:pPr marL="0" indent="0">
              <a:buNone/>
            </a:pPr>
            <a:r>
              <a:rPr lang="en-US" dirty="0"/>
              <a:t>freq var = newvar.</a:t>
            </a:r>
          </a:p>
        </p:txBody>
      </p:sp>
    </p:spTree>
    <p:extLst>
      <p:ext uri="{BB962C8B-B14F-4D97-AF65-F5344CB8AC3E}">
        <p14:creationId xmlns:p14="http://schemas.microsoft.com/office/powerpoint/2010/main" val="40585026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2B48E-0BF1-4D4D-894E-06B0151ADD9E}"/>
              </a:ext>
            </a:extLst>
          </p:cNvPr>
          <p:cNvSpPr>
            <a:spLocks noGrp="1"/>
          </p:cNvSpPr>
          <p:nvPr>
            <p:ph type="title"/>
          </p:nvPr>
        </p:nvSpPr>
        <p:spPr/>
        <p:txBody>
          <a:bodyPr/>
          <a:lstStyle/>
          <a:p>
            <a:r>
              <a:rPr lang="en-US" dirty="0"/>
              <a:t>Looping:  The do if command</a:t>
            </a:r>
          </a:p>
        </p:txBody>
      </p:sp>
      <p:sp>
        <p:nvSpPr>
          <p:cNvPr id="3" name="Content Placeholder 2">
            <a:extLst>
              <a:ext uri="{FF2B5EF4-FFF2-40B4-BE49-F238E27FC236}">
                <a16:creationId xmlns:a16="http://schemas.microsoft.com/office/drawing/2014/main" id="{7546CA6F-FBDF-4E44-9468-A97D4A81EC77}"/>
              </a:ext>
            </a:extLst>
          </p:cNvPr>
          <p:cNvSpPr>
            <a:spLocks noGrp="1"/>
          </p:cNvSpPr>
          <p:nvPr>
            <p:ph idx="1"/>
          </p:nvPr>
        </p:nvSpPr>
        <p:spPr/>
        <p:txBody>
          <a:bodyPr/>
          <a:lstStyle/>
          <a:p>
            <a:pPr marL="0" indent="0">
              <a:buNone/>
            </a:pPr>
            <a:r>
              <a:rPr lang="en-US" dirty="0"/>
              <a:t>do if prog = 1.</a:t>
            </a:r>
          </a:p>
          <a:p>
            <a:pPr marL="0" indent="0">
              <a:buNone/>
            </a:pPr>
            <a:r>
              <a:rPr lang="en-US" dirty="0"/>
              <a:t>compute newvar2 = 0.</a:t>
            </a:r>
          </a:p>
          <a:p>
            <a:pPr marL="0" indent="0">
              <a:buNone/>
            </a:pPr>
            <a:r>
              <a:rPr lang="en-US" dirty="0"/>
              <a:t>else if prog = 2.</a:t>
            </a:r>
          </a:p>
          <a:p>
            <a:pPr marL="0" indent="0">
              <a:buNone/>
            </a:pPr>
            <a:r>
              <a:rPr lang="en-US" dirty="0"/>
              <a:t>compute newvar2 = 1.</a:t>
            </a:r>
          </a:p>
          <a:p>
            <a:pPr marL="0" indent="0">
              <a:buNone/>
            </a:pPr>
            <a:r>
              <a:rPr lang="en-US" dirty="0"/>
              <a:t>else.</a:t>
            </a:r>
          </a:p>
          <a:p>
            <a:pPr marL="0" indent="0">
              <a:buNone/>
            </a:pPr>
            <a:r>
              <a:rPr lang="en-US" dirty="0"/>
              <a:t>compute newvar2 = 2.</a:t>
            </a:r>
          </a:p>
          <a:p>
            <a:pPr marL="0" indent="0">
              <a:buNone/>
            </a:pPr>
            <a:r>
              <a:rPr lang="en-US" dirty="0"/>
              <a:t>end if.</a:t>
            </a:r>
          </a:p>
          <a:p>
            <a:pPr marL="0" indent="0">
              <a:buNone/>
            </a:pPr>
            <a:r>
              <a:rPr lang="en-US" dirty="0"/>
              <a:t>freq var = newvar2.</a:t>
            </a:r>
          </a:p>
        </p:txBody>
      </p:sp>
    </p:spTree>
    <p:extLst>
      <p:ext uri="{BB962C8B-B14F-4D97-AF65-F5344CB8AC3E}">
        <p14:creationId xmlns:p14="http://schemas.microsoft.com/office/powerpoint/2010/main" val="311787403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0414E-3A67-422B-AD49-E9121754AD8F}"/>
              </a:ext>
            </a:extLst>
          </p:cNvPr>
          <p:cNvSpPr>
            <a:spLocks noGrp="1"/>
          </p:cNvSpPr>
          <p:nvPr>
            <p:ph type="title"/>
          </p:nvPr>
        </p:nvSpPr>
        <p:spPr/>
        <p:txBody>
          <a:bodyPr/>
          <a:lstStyle/>
          <a:p>
            <a:r>
              <a:rPr lang="en-US" dirty="0"/>
              <a:t>Looping: The loop command</a:t>
            </a:r>
          </a:p>
        </p:txBody>
      </p:sp>
      <p:sp>
        <p:nvSpPr>
          <p:cNvPr id="3" name="Content Placeholder 2">
            <a:extLst>
              <a:ext uri="{FF2B5EF4-FFF2-40B4-BE49-F238E27FC236}">
                <a16:creationId xmlns:a16="http://schemas.microsoft.com/office/drawing/2014/main" id="{404FA5E0-A0A3-4C67-8D0E-7F2CECF07EA5}"/>
              </a:ext>
            </a:extLst>
          </p:cNvPr>
          <p:cNvSpPr>
            <a:spLocks noGrp="1"/>
          </p:cNvSpPr>
          <p:nvPr>
            <p:ph idx="1"/>
          </p:nvPr>
        </p:nvSpPr>
        <p:spPr/>
        <p:txBody>
          <a:bodyPr/>
          <a:lstStyle/>
          <a:p>
            <a:r>
              <a:rPr lang="en-US" dirty="0"/>
              <a:t>The </a:t>
            </a:r>
            <a:r>
              <a:rPr lang="en-US" b="1" dirty="0"/>
              <a:t>loop</a:t>
            </a:r>
            <a:r>
              <a:rPr lang="en-US" dirty="0"/>
              <a:t> – </a:t>
            </a:r>
            <a:r>
              <a:rPr lang="en-US" b="1" dirty="0"/>
              <a:t>end loop</a:t>
            </a:r>
            <a:r>
              <a:rPr lang="en-US" dirty="0"/>
              <a:t> commands perform repeated transformations specified by the commands within the loop until a specified cut off is reached.</a:t>
            </a:r>
          </a:p>
          <a:p>
            <a:r>
              <a:rPr lang="en-US" dirty="0"/>
              <a:t>The cut off can be specified by an indexing clause, an if clause, or a </a:t>
            </a:r>
            <a:r>
              <a:rPr lang="en-US" b="1" dirty="0"/>
              <a:t>break</a:t>
            </a:r>
            <a:r>
              <a:rPr lang="en-US" dirty="0"/>
              <a:t> command, or by the maximum number of iterations set by mxloops. (The default number of loops is 40.)</a:t>
            </a:r>
          </a:p>
          <a:p>
            <a:r>
              <a:rPr lang="en-US" dirty="0"/>
              <a:t>The </a:t>
            </a:r>
            <a:r>
              <a:rPr lang="en-US" b="1" dirty="0"/>
              <a:t>loop</a:t>
            </a:r>
            <a:r>
              <a:rPr lang="en-US" dirty="0"/>
              <a:t> – </a:t>
            </a:r>
            <a:r>
              <a:rPr lang="en-US" b="1" dirty="0"/>
              <a:t>end loop</a:t>
            </a:r>
            <a:r>
              <a:rPr lang="en-US" dirty="0"/>
              <a:t> commands do not read the active dataset; rather, they are stored pending execution with the next command that reads the dataset.</a:t>
            </a:r>
          </a:p>
          <a:p>
            <a:endParaRPr lang="en-US" dirty="0"/>
          </a:p>
          <a:p>
            <a:endParaRPr lang="en-US" dirty="0"/>
          </a:p>
          <a:p>
            <a:endParaRPr lang="en-US" dirty="0"/>
          </a:p>
        </p:txBody>
      </p:sp>
    </p:spTree>
    <p:extLst>
      <p:ext uri="{BB962C8B-B14F-4D97-AF65-F5344CB8AC3E}">
        <p14:creationId xmlns:p14="http://schemas.microsoft.com/office/powerpoint/2010/main" val="33721260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09A79-F786-4110-BD39-56ACF3C7980F}"/>
              </a:ext>
            </a:extLst>
          </p:cNvPr>
          <p:cNvSpPr>
            <a:spLocks noGrp="1"/>
          </p:cNvSpPr>
          <p:nvPr>
            <p:ph type="title"/>
          </p:nvPr>
        </p:nvSpPr>
        <p:spPr/>
        <p:txBody>
          <a:bodyPr/>
          <a:lstStyle/>
          <a:p>
            <a:r>
              <a:rPr lang="en-US" dirty="0"/>
              <a:t>Looping:  The loop command</a:t>
            </a:r>
          </a:p>
        </p:txBody>
      </p:sp>
      <p:sp>
        <p:nvSpPr>
          <p:cNvPr id="3" name="Content Placeholder 2">
            <a:extLst>
              <a:ext uri="{FF2B5EF4-FFF2-40B4-BE49-F238E27FC236}">
                <a16:creationId xmlns:a16="http://schemas.microsoft.com/office/drawing/2014/main" id="{6BB63F8C-BB40-4584-A0C2-07E681DB89BC}"/>
              </a:ext>
            </a:extLst>
          </p:cNvPr>
          <p:cNvSpPr>
            <a:spLocks noGrp="1"/>
          </p:cNvSpPr>
          <p:nvPr>
            <p:ph idx="1"/>
          </p:nvPr>
        </p:nvSpPr>
        <p:spPr/>
        <p:txBody>
          <a:bodyPr/>
          <a:lstStyle/>
          <a:p>
            <a:r>
              <a:rPr lang="en-US" dirty="0"/>
              <a:t>The following example is taken from</a:t>
            </a:r>
            <a:br>
              <a:rPr lang="en-US" dirty="0"/>
            </a:br>
            <a:r>
              <a:rPr lang="en-US" dirty="0">
                <a:hlinkClick r:id="rId2"/>
              </a:rPr>
              <a:t>https://www.spsstools.net/en/resources/spss-programming-book/</a:t>
            </a:r>
            <a:endParaRPr lang="en-US" dirty="0"/>
          </a:p>
          <a:p>
            <a:r>
              <a:rPr lang="en-US" dirty="0"/>
              <a:t>second edition of the book</a:t>
            </a:r>
          </a:p>
          <a:p>
            <a:r>
              <a:rPr lang="en-US" dirty="0"/>
              <a:t>page 144</a:t>
            </a:r>
          </a:p>
          <a:p>
            <a:r>
              <a:rPr lang="en-US" dirty="0"/>
              <a:t>Written by Raynald Levesque</a:t>
            </a:r>
          </a:p>
        </p:txBody>
      </p:sp>
    </p:spTree>
    <p:extLst>
      <p:ext uri="{BB962C8B-B14F-4D97-AF65-F5344CB8AC3E}">
        <p14:creationId xmlns:p14="http://schemas.microsoft.com/office/powerpoint/2010/main" val="145884720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410D2-7807-46C0-AAF8-16C3687F68DE}"/>
              </a:ext>
            </a:extLst>
          </p:cNvPr>
          <p:cNvSpPr>
            <a:spLocks noGrp="1"/>
          </p:cNvSpPr>
          <p:nvPr>
            <p:ph type="title"/>
          </p:nvPr>
        </p:nvSpPr>
        <p:spPr/>
        <p:txBody>
          <a:bodyPr/>
          <a:lstStyle/>
          <a:p>
            <a:r>
              <a:rPr lang="en-US" dirty="0"/>
              <a:t>Looping:  The loop command</a:t>
            </a:r>
          </a:p>
        </p:txBody>
      </p:sp>
      <p:sp>
        <p:nvSpPr>
          <p:cNvPr id="3" name="Content Placeholder 2">
            <a:extLst>
              <a:ext uri="{FF2B5EF4-FFF2-40B4-BE49-F238E27FC236}">
                <a16:creationId xmlns:a16="http://schemas.microsoft.com/office/drawing/2014/main" id="{390E69BB-D959-43A2-8BDC-B86CEBCCB15D}"/>
              </a:ext>
            </a:extLst>
          </p:cNvPr>
          <p:cNvSpPr>
            <a:spLocks noGrp="1"/>
          </p:cNvSpPr>
          <p:nvPr>
            <p:ph idx="1"/>
          </p:nvPr>
        </p:nvSpPr>
        <p:spPr/>
        <p:txBody>
          <a:bodyPr/>
          <a:lstStyle/>
          <a:p>
            <a:pPr marL="0" indent="0">
              <a:buNone/>
            </a:pPr>
            <a:r>
              <a:rPr lang="en-US" dirty="0"/>
              <a:t>**create sample data, 4 vars = 0.</a:t>
            </a:r>
          </a:p>
          <a:p>
            <a:pPr marL="0" indent="0">
              <a:buNone/>
            </a:pPr>
            <a:r>
              <a:rPr lang="en-US" dirty="0"/>
              <a:t>DATA LIST FREE /var1 var2 var3 var4 var5.</a:t>
            </a:r>
          </a:p>
          <a:p>
            <a:pPr marL="0" indent="0">
              <a:buNone/>
            </a:pPr>
            <a:r>
              <a:rPr lang="en-US" dirty="0"/>
              <a:t>BEGIN DATA</a:t>
            </a:r>
          </a:p>
          <a:p>
            <a:pPr marL="0" indent="0">
              <a:buNone/>
            </a:pPr>
            <a:r>
              <a:rPr lang="en-US" dirty="0"/>
              <a:t>0 0 0 0 0</a:t>
            </a:r>
          </a:p>
          <a:p>
            <a:pPr marL="0" indent="0">
              <a:buNone/>
            </a:pPr>
            <a:r>
              <a:rPr lang="en-US" dirty="0"/>
              <a:t>END DATA.</a:t>
            </a:r>
          </a:p>
        </p:txBody>
      </p:sp>
    </p:spTree>
    <p:extLst>
      <p:ext uri="{BB962C8B-B14F-4D97-AF65-F5344CB8AC3E}">
        <p14:creationId xmlns:p14="http://schemas.microsoft.com/office/powerpoint/2010/main" val="117488810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B97B7-7A3B-47FF-B60E-FAFF4EFBB69E}"/>
              </a:ext>
            </a:extLst>
          </p:cNvPr>
          <p:cNvSpPr>
            <a:spLocks noGrp="1"/>
          </p:cNvSpPr>
          <p:nvPr>
            <p:ph type="title"/>
          </p:nvPr>
        </p:nvSpPr>
        <p:spPr/>
        <p:txBody>
          <a:bodyPr/>
          <a:lstStyle/>
          <a:p>
            <a:r>
              <a:rPr lang="en-US" dirty="0"/>
              <a:t>Looping:  The loop command</a:t>
            </a:r>
          </a:p>
        </p:txBody>
      </p:sp>
      <p:sp>
        <p:nvSpPr>
          <p:cNvPr id="3" name="Content Placeholder 2">
            <a:extLst>
              <a:ext uri="{FF2B5EF4-FFF2-40B4-BE49-F238E27FC236}">
                <a16:creationId xmlns:a16="http://schemas.microsoft.com/office/drawing/2014/main" id="{1387AEEA-D62A-4781-B2C4-3329E4F65F5C}"/>
              </a:ext>
            </a:extLst>
          </p:cNvPr>
          <p:cNvSpPr>
            <a:spLocks noGrp="1"/>
          </p:cNvSpPr>
          <p:nvPr>
            <p:ph idx="1"/>
          </p:nvPr>
        </p:nvSpPr>
        <p:spPr/>
        <p:txBody>
          <a:bodyPr/>
          <a:lstStyle/>
          <a:p>
            <a:pPr marL="0" indent="0">
              <a:buNone/>
            </a:pPr>
            <a:r>
              <a:rPr lang="en-US" dirty="0"/>
              <a:t>***Loops start here***.</a:t>
            </a:r>
          </a:p>
          <a:p>
            <a:pPr marL="0" indent="0">
              <a:buNone/>
            </a:pPr>
            <a:r>
              <a:rPr lang="en-US" dirty="0"/>
              <a:t>*Loop that repeats until MXLOOPS value reached.</a:t>
            </a:r>
          </a:p>
          <a:p>
            <a:pPr marL="0" indent="0">
              <a:buNone/>
            </a:pPr>
            <a:r>
              <a:rPr lang="en-US" dirty="0"/>
              <a:t>SET MXLOOPS=10.</a:t>
            </a:r>
          </a:p>
          <a:p>
            <a:pPr marL="0" indent="0">
              <a:buNone/>
            </a:pPr>
            <a:r>
              <a:rPr lang="en-US" dirty="0"/>
              <a:t>LOOP.</a:t>
            </a:r>
          </a:p>
          <a:p>
            <a:pPr marL="0" indent="0">
              <a:buNone/>
            </a:pPr>
            <a:r>
              <a:rPr lang="en-US" dirty="0"/>
              <a:t>- COMPUTE var1=var1+1.</a:t>
            </a:r>
          </a:p>
          <a:p>
            <a:pPr marL="0" indent="0">
              <a:buNone/>
            </a:pPr>
            <a:r>
              <a:rPr lang="en-US" dirty="0"/>
              <a:t>END LOOP.</a:t>
            </a:r>
          </a:p>
        </p:txBody>
      </p:sp>
    </p:spTree>
    <p:extLst>
      <p:ext uri="{BB962C8B-B14F-4D97-AF65-F5344CB8AC3E}">
        <p14:creationId xmlns:p14="http://schemas.microsoft.com/office/powerpoint/2010/main" val="314879663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DBC80-465F-48F5-B3E7-330B343A6832}"/>
              </a:ext>
            </a:extLst>
          </p:cNvPr>
          <p:cNvSpPr>
            <a:spLocks noGrp="1"/>
          </p:cNvSpPr>
          <p:nvPr>
            <p:ph type="title"/>
          </p:nvPr>
        </p:nvSpPr>
        <p:spPr/>
        <p:txBody>
          <a:bodyPr/>
          <a:lstStyle/>
          <a:p>
            <a:r>
              <a:rPr lang="en-US" dirty="0"/>
              <a:t>Looping:  The loop command</a:t>
            </a:r>
          </a:p>
        </p:txBody>
      </p:sp>
      <p:sp>
        <p:nvSpPr>
          <p:cNvPr id="3" name="Content Placeholder 2">
            <a:extLst>
              <a:ext uri="{FF2B5EF4-FFF2-40B4-BE49-F238E27FC236}">
                <a16:creationId xmlns:a16="http://schemas.microsoft.com/office/drawing/2014/main" id="{B7EF1E98-5747-4EC6-83C0-67784AA5ED9A}"/>
              </a:ext>
            </a:extLst>
          </p:cNvPr>
          <p:cNvSpPr>
            <a:spLocks noGrp="1"/>
          </p:cNvSpPr>
          <p:nvPr>
            <p:ph idx="1"/>
          </p:nvPr>
        </p:nvSpPr>
        <p:spPr/>
        <p:txBody>
          <a:bodyPr/>
          <a:lstStyle/>
          <a:p>
            <a:pPr marL="0" indent="0">
              <a:buNone/>
            </a:pPr>
            <a:r>
              <a:rPr lang="en-US" dirty="0"/>
              <a:t>*Loop that repeats 9 times, based on indexing clause.</a:t>
            </a:r>
          </a:p>
          <a:p>
            <a:pPr marL="0" indent="0">
              <a:buNone/>
            </a:pPr>
            <a:r>
              <a:rPr lang="en-US" dirty="0"/>
              <a:t>LOOP #I = 1 to 9.</a:t>
            </a:r>
          </a:p>
          <a:p>
            <a:pPr marL="0" indent="0">
              <a:buNone/>
            </a:pPr>
            <a:r>
              <a:rPr lang="en-US" dirty="0"/>
              <a:t>- COMPUTE var2=var2+1.</a:t>
            </a:r>
          </a:p>
          <a:p>
            <a:pPr marL="0" indent="0">
              <a:buNone/>
            </a:pPr>
            <a:r>
              <a:rPr lang="en-US" dirty="0"/>
              <a:t>END LOOP.</a:t>
            </a:r>
          </a:p>
        </p:txBody>
      </p:sp>
    </p:spTree>
    <p:extLst>
      <p:ext uri="{BB962C8B-B14F-4D97-AF65-F5344CB8AC3E}">
        <p14:creationId xmlns:p14="http://schemas.microsoft.com/office/powerpoint/2010/main" val="17643020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7D17C-ADB0-4D21-94C3-719BBBC5F759}"/>
              </a:ext>
            </a:extLst>
          </p:cNvPr>
          <p:cNvSpPr>
            <a:spLocks noGrp="1"/>
          </p:cNvSpPr>
          <p:nvPr>
            <p:ph type="title"/>
          </p:nvPr>
        </p:nvSpPr>
        <p:spPr/>
        <p:txBody>
          <a:bodyPr/>
          <a:lstStyle/>
          <a:p>
            <a:r>
              <a:rPr lang="en-US" dirty="0"/>
              <a:t>Looping:  The loop command</a:t>
            </a:r>
          </a:p>
        </p:txBody>
      </p:sp>
      <p:sp>
        <p:nvSpPr>
          <p:cNvPr id="3" name="Content Placeholder 2">
            <a:extLst>
              <a:ext uri="{FF2B5EF4-FFF2-40B4-BE49-F238E27FC236}">
                <a16:creationId xmlns:a16="http://schemas.microsoft.com/office/drawing/2014/main" id="{41AC10FF-517C-42EC-9656-352AFB0BE36A}"/>
              </a:ext>
            </a:extLst>
          </p:cNvPr>
          <p:cNvSpPr>
            <a:spLocks noGrp="1"/>
          </p:cNvSpPr>
          <p:nvPr>
            <p:ph idx="1"/>
          </p:nvPr>
        </p:nvSpPr>
        <p:spPr/>
        <p:txBody>
          <a:bodyPr/>
          <a:lstStyle/>
          <a:p>
            <a:pPr marL="0" indent="0">
              <a:buNone/>
            </a:pPr>
            <a:r>
              <a:rPr lang="en-US" dirty="0"/>
              <a:t>*Loop while condition not encountered.</a:t>
            </a:r>
          </a:p>
          <a:p>
            <a:pPr marL="0" indent="0">
              <a:buNone/>
            </a:pPr>
            <a:r>
              <a:rPr lang="en-US" dirty="0"/>
              <a:t>LOOP IF (var3 &lt; 8).</a:t>
            </a:r>
          </a:p>
          <a:p>
            <a:pPr marL="0" indent="0">
              <a:buNone/>
            </a:pPr>
            <a:r>
              <a:rPr lang="en-US" dirty="0"/>
              <a:t>- COMPUTE var3=var3+1.</a:t>
            </a:r>
          </a:p>
          <a:p>
            <a:pPr marL="0" indent="0">
              <a:buNone/>
            </a:pPr>
            <a:r>
              <a:rPr lang="en-US" dirty="0"/>
              <a:t>END LOOP.</a:t>
            </a:r>
          </a:p>
        </p:txBody>
      </p:sp>
    </p:spTree>
    <p:extLst>
      <p:ext uri="{BB962C8B-B14F-4D97-AF65-F5344CB8AC3E}">
        <p14:creationId xmlns:p14="http://schemas.microsoft.com/office/powerpoint/2010/main" val="235391008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836B0-625A-4751-8FCB-F84E6BF4FE6F}"/>
              </a:ext>
            </a:extLst>
          </p:cNvPr>
          <p:cNvSpPr>
            <a:spLocks noGrp="1"/>
          </p:cNvSpPr>
          <p:nvPr>
            <p:ph type="title"/>
          </p:nvPr>
        </p:nvSpPr>
        <p:spPr/>
        <p:txBody>
          <a:bodyPr/>
          <a:lstStyle/>
          <a:p>
            <a:r>
              <a:rPr lang="en-US" dirty="0"/>
              <a:t>Looping:  The loop command</a:t>
            </a:r>
          </a:p>
        </p:txBody>
      </p:sp>
      <p:sp>
        <p:nvSpPr>
          <p:cNvPr id="3" name="Content Placeholder 2">
            <a:extLst>
              <a:ext uri="{FF2B5EF4-FFF2-40B4-BE49-F238E27FC236}">
                <a16:creationId xmlns:a16="http://schemas.microsoft.com/office/drawing/2014/main" id="{78F8339A-87B4-43AA-804A-648CD24F6B00}"/>
              </a:ext>
            </a:extLst>
          </p:cNvPr>
          <p:cNvSpPr>
            <a:spLocks noGrp="1"/>
          </p:cNvSpPr>
          <p:nvPr>
            <p:ph idx="1"/>
          </p:nvPr>
        </p:nvSpPr>
        <p:spPr/>
        <p:txBody>
          <a:bodyPr/>
          <a:lstStyle/>
          <a:p>
            <a:pPr marL="0" indent="0">
              <a:buNone/>
            </a:pPr>
            <a:r>
              <a:rPr lang="en-US" dirty="0"/>
              <a:t>*Loop until condition encountered.</a:t>
            </a:r>
          </a:p>
          <a:p>
            <a:pPr marL="0" indent="0">
              <a:buNone/>
            </a:pPr>
            <a:r>
              <a:rPr lang="en-US" dirty="0"/>
              <a:t>LOOP.</a:t>
            </a:r>
          </a:p>
          <a:p>
            <a:pPr marL="0" indent="0">
              <a:buNone/>
            </a:pPr>
            <a:r>
              <a:rPr lang="en-US" dirty="0"/>
              <a:t>- COMPUTE var4=var4+1.</a:t>
            </a:r>
          </a:p>
          <a:p>
            <a:pPr marL="0" indent="0">
              <a:buNone/>
            </a:pPr>
            <a:r>
              <a:rPr lang="en-US" dirty="0"/>
              <a:t>END LOOP IF (var4 &gt;= 7).</a:t>
            </a:r>
          </a:p>
        </p:txBody>
      </p:sp>
    </p:spTree>
    <p:extLst>
      <p:ext uri="{BB962C8B-B14F-4D97-AF65-F5344CB8AC3E}">
        <p14:creationId xmlns:p14="http://schemas.microsoft.com/office/powerpoint/2010/main" val="2546796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796DB-3909-4BE7-A487-2CCFEBA96576}"/>
              </a:ext>
            </a:extLst>
          </p:cNvPr>
          <p:cNvSpPr>
            <a:spLocks noGrp="1"/>
          </p:cNvSpPr>
          <p:nvPr>
            <p:ph type="title"/>
          </p:nvPr>
        </p:nvSpPr>
        <p:spPr/>
        <p:txBody>
          <a:bodyPr/>
          <a:lstStyle/>
          <a:p>
            <a:r>
              <a:rPr lang="en-US" dirty="0"/>
              <a:t>Getting data into SPSS:  Dataset activate</a:t>
            </a:r>
          </a:p>
        </p:txBody>
      </p:sp>
      <p:sp>
        <p:nvSpPr>
          <p:cNvPr id="3" name="Content Placeholder 2">
            <a:extLst>
              <a:ext uri="{FF2B5EF4-FFF2-40B4-BE49-F238E27FC236}">
                <a16:creationId xmlns:a16="http://schemas.microsoft.com/office/drawing/2014/main" id="{8EF2A948-8A6D-466F-A0CB-462B38FBDE31}"/>
              </a:ext>
            </a:extLst>
          </p:cNvPr>
          <p:cNvSpPr>
            <a:spLocks noGrp="1"/>
          </p:cNvSpPr>
          <p:nvPr>
            <p:ph idx="1"/>
          </p:nvPr>
        </p:nvSpPr>
        <p:spPr/>
        <p:txBody>
          <a:bodyPr>
            <a:normAutofit fontScale="92500" lnSpcReduction="20000"/>
          </a:bodyPr>
          <a:lstStyle/>
          <a:p>
            <a:r>
              <a:rPr lang="en-US" dirty="0"/>
              <a:t>SPSS will allow you to have many data files open at once.</a:t>
            </a:r>
          </a:p>
          <a:p>
            <a:r>
              <a:rPr lang="en-US" dirty="0"/>
              <a:t>While this may be handy, it can also be problematic when executing syntax, because the syntax will execute on the active dataset.</a:t>
            </a:r>
          </a:p>
          <a:p>
            <a:r>
              <a:rPr lang="en-US" dirty="0"/>
              <a:t>Hence, a command is needed to control which open dataset is the active dataset.</a:t>
            </a:r>
          </a:p>
          <a:p>
            <a:r>
              <a:rPr lang="en-US" dirty="0"/>
              <a:t>First, name the open dataset with </a:t>
            </a:r>
            <a:r>
              <a:rPr lang="en-US" b="1" dirty="0"/>
              <a:t>dataset name</a:t>
            </a:r>
            <a:r>
              <a:rPr lang="en-US" dirty="0"/>
              <a:t>.</a:t>
            </a:r>
            <a:endParaRPr lang="en-US" b="1" dirty="0"/>
          </a:p>
          <a:p>
            <a:r>
              <a:rPr lang="en-US" dirty="0"/>
              <a:t>The command to make an open dataset active is </a:t>
            </a:r>
            <a:r>
              <a:rPr lang="en-US" b="1" dirty="0"/>
              <a:t>dataset activate</a:t>
            </a:r>
            <a:r>
              <a:rPr lang="en-US" dirty="0"/>
              <a:t>.</a:t>
            </a:r>
            <a:endParaRPr lang="en-US" b="1" dirty="0"/>
          </a:p>
          <a:p>
            <a:r>
              <a:rPr lang="en-US" dirty="0"/>
              <a:t>If you run syntax and get strange error messages about variables not found, etc., you probably ran the syntax on the wrong data file.</a:t>
            </a:r>
          </a:p>
          <a:p>
            <a:r>
              <a:rPr lang="en-US" dirty="0"/>
              <a:t>Everyone does this!  Just activate the dataset you want and run the syntax again (click on big green arrow or Control-R or click on </a:t>
            </a:r>
            <a:r>
              <a:rPr lang="en-US"/>
              <a:t>Run…).</a:t>
            </a:r>
          </a:p>
          <a:p>
            <a:pPr marL="0" indent="0">
              <a:buNone/>
            </a:pPr>
            <a:r>
              <a:rPr lang="en-US"/>
              <a:t>dataset name hsbdemo.</a:t>
            </a:r>
          </a:p>
          <a:p>
            <a:pPr marL="0" indent="0">
              <a:buNone/>
            </a:pPr>
            <a:endParaRPr lang="en-US" dirty="0"/>
          </a:p>
        </p:txBody>
      </p:sp>
    </p:spTree>
    <p:extLst>
      <p:ext uri="{BB962C8B-B14F-4D97-AF65-F5344CB8AC3E}">
        <p14:creationId xmlns:p14="http://schemas.microsoft.com/office/powerpoint/2010/main" val="14285918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F20E9-3ECF-4485-9D46-BB4E9597A120}"/>
              </a:ext>
            </a:extLst>
          </p:cNvPr>
          <p:cNvSpPr>
            <a:spLocks noGrp="1"/>
          </p:cNvSpPr>
          <p:nvPr>
            <p:ph type="title"/>
          </p:nvPr>
        </p:nvSpPr>
        <p:spPr/>
        <p:txBody>
          <a:bodyPr/>
          <a:lstStyle/>
          <a:p>
            <a:r>
              <a:rPr lang="en-US" dirty="0"/>
              <a:t>Looping:  The loop command</a:t>
            </a:r>
          </a:p>
        </p:txBody>
      </p:sp>
      <p:sp>
        <p:nvSpPr>
          <p:cNvPr id="3" name="Content Placeholder 2">
            <a:extLst>
              <a:ext uri="{FF2B5EF4-FFF2-40B4-BE49-F238E27FC236}">
                <a16:creationId xmlns:a16="http://schemas.microsoft.com/office/drawing/2014/main" id="{7E090524-F6B8-449A-82CC-27B461073493}"/>
              </a:ext>
            </a:extLst>
          </p:cNvPr>
          <p:cNvSpPr>
            <a:spLocks noGrp="1"/>
          </p:cNvSpPr>
          <p:nvPr>
            <p:ph idx="1"/>
          </p:nvPr>
        </p:nvSpPr>
        <p:spPr/>
        <p:txBody>
          <a:bodyPr>
            <a:normAutofit fontScale="92500" lnSpcReduction="20000"/>
          </a:bodyPr>
          <a:lstStyle/>
          <a:p>
            <a:pPr marL="0" indent="0">
              <a:buNone/>
            </a:pPr>
            <a:r>
              <a:rPr lang="en-US" dirty="0"/>
              <a:t>*Loop until BREAK condition.</a:t>
            </a:r>
          </a:p>
          <a:p>
            <a:pPr marL="0" indent="0">
              <a:buNone/>
            </a:pPr>
            <a:r>
              <a:rPr lang="en-US" dirty="0"/>
              <a:t>LOOP.</a:t>
            </a:r>
          </a:p>
          <a:p>
            <a:pPr marL="0" indent="0">
              <a:buNone/>
            </a:pPr>
            <a:r>
              <a:rPr lang="en-US" dirty="0"/>
              <a:t>- DO IF (var5 &lt; 6).</a:t>
            </a:r>
          </a:p>
          <a:p>
            <a:pPr marL="0" indent="0">
              <a:buNone/>
            </a:pPr>
            <a:r>
              <a:rPr lang="en-US" dirty="0"/>
              <a:t>- COMPUTE var5=var5+1.</a:t>
            </a:r>
          </a:p>
          <a:p>
            <a:pPr marL="0" indent="0">
              <a:buNone/>
            </a:pPr>
            <a:r>
              <a:rPr lang="en-US" dirty="0"/>
              <a:t>- ELSE.</a:t>
            </a:r>
          </a:p>
          <a:p>
            <a:pPr marL="0" indent="0">
              <a:buNone/>
            </a:pPr>
            <a:r>
              <a:rPr lang="en-US" dirty="0"/>
              <a:t>- BREAK.</a:t>
            </a:r>
          </a:p>
          <a:p>
            <a:pPr marL="0" indent="0">
              <a:buNone/>
            </a:pPr>
            <a:r>
              <a:rPr lang="en-US" dirty="0"/>
              <a:t>- END IF.</a:t>
            </a:r>
          </a:p>
          <a:p>
            <a:pPr marL="0" indent="0">
              <a:buNone/>
            </a:pPr>
            <a:r>
              <a:rPr lang="en-US" dirty="0"/>
              <a:t>END LOOP.</a:t>
            </a:r>
          </a:p>
          <a:p>
            <a:pPr marL="0" indent="0">
              <a:buNone/>
            </a:pPr>
            <a:r>
              <a:rPr lang="en-US" dirty="0"/>
              <a:t>EXECUTE.</a:t>
            </a:r>
          </a:p>
          <a:p>
            <a:pPr marL="0" indent="0">
              <a:buNone/>
            </a:pPr>
            <a:r>
              <a:rPr lang="en-US" dirty="0"/>
              <a:t>list.</a:t>
            </a:r>
          </a:p>
        </p:txBody>
      </p:sp>
    </p:spTree>
    <p:extLst>
      <p:ext uri="{BB962C8B-B14F-4D97-AF65-F5344CB8AC3E}">
        <p14:creationId xmlns:p14="http://schemas.microsoft.com/office/powerpoint/2010/main" val="10871449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C7EEA-B247-4ACD-B9D1-1BE1D1781231}"/>
              </a:ext>
            </a:extLst>
          </p:cNvPr>
          <p:cNvSpPr>
            <a:spLocks noGrp="1"/>
          </p:cNvSpPr>
          <p:nvPr>
            <p:ph type="title"/>
          </p:nvPr>
        </p:nvSpPr>
        <p:spPr/>
        <p:txBody>
          <a:bodyPr/>
          <a:lstStyle/>
          <a:p>
            <a:r>
              <a:rPr lang="en-US" dirty="0"/>
              <a:t>Looping:  The loop command</a:t>
            </a:r>
          </a:p>
        </p:txBody>
      </p:sp>
      <p:sp>
        <p:nvSpPr>
          <p:cNvPr id="3" name="Content Placeholder 2">
            <a:extLst>
              <a:ext uri="{FF2B5EF4-FFF2-40B4-BE49-F238E27FC236}">
                <a16:creationId xmlns:a16="http://schemas.microsoft.com/office/drawing/2014/main" id="{1A7B0D58-69F9-4DC3-88EF-48B01CDA02CE}"/>
              </a:ext>
            </a:extLst>
          </p:cNvPr>
          <p:cNvSpPr>
            <a:spLocks noGrp="1"/>
          </p:cNvSpPr>
          <p:nvPr>
            <p:ph idx="1"/>
          </p:nvPr>
        </p:nvSpPr>
        <p:spPr/>
        <p:txBody>
          <a:bodyPr/>
          <a:lstStyle/>
          <a:p>
            <a:pPr marL="0" indent="0">
              <a:buNone/>
            </a:pPr>
            <a:r>
              <a:rPr lang="en-US"/>
              <a:t>dataset activate hsbdemo.</a:t>
            </a:r>
          </a:p>
          <a:p>
            <a:pPr marL="0" indent="0">
              <a:buNone/>
            </a:pPr>
            <a:r>
              <a:rPr lang="en-US"/>
              <a:t>n </a:t>
            </a:r>
            <a:r>
              <a:rPr lang="en-US" dirty="0"/>
              <a:t>of cases 20.</a:t>
            </a:r>
          </a:p>
          <a:p>
            <a:pPr marL="0" indent="0">
              <a:buNone/>
            </a:pPr>
            <a:r>
              <a:rPr lang="en-US" dirty="0"/>
              <a:t>compute newvar1 = 10.</a:t>
            </a:r>
          </a:p>
          <a:p>
            <a:pPr marL="0" indent="0">
              <a:buNone/>
            </a:pPr>
            <a:r>
              <a:rPr lang="en-US" dirty="0"/>
              <a:t>loop if newvar1 lt 100.</a:t>
            </a:r>
          </a:p>
          <a:p>
            <a:pPr marL="0" indent="0">
              <a:buNone/>
            </a:pPr>
            <a:r>
              <a:rPr lang="en-US" dirty="0"/>
              <a:t>compute newvar1 = newvar1 + 10.</a:t>
            </a:r>
          </a:p>
          <a:p>
            <a:pPr marL="0" indent="0">
              <a:buNone/>
            </a:pPr>
            <a:r>
              <a:rPr lang="en-US" dirty="0"/>
              <a:t>end loop.</a:t>
            </a:r>
          </a:p>
          <a:p>
            <a:pPr marL="0" indent="0">
              <a:buNone/>
            </a:pPr>
            <a:r>
              <a:rPr lang="en-US" dirty="0"/>
              <a:t>list newvar1.</a:t>
            </a:r>
          </a:p>
        </p:txBody>
      </p:sp>
    </p:spTree>
    <p:extLst>
      <p:ext uri="{BB962C8B-B14F-4D97-AF65-F5344CB8AC3E}">
        <p14:creationId xmlns:p14="http://schemas.microsoft.com/office/powerpoint/2010/main" val="332988103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72800-970B-488F-B0A7-7D67B66D2AD0}"/>
              </a:ext>
            </a:extLst>
          </p:cNvPr>
          <p:cNvSpPr>
            <a:spLocks noGrp="1"/>
          </p:cNvSpPr>
          <p:nvPr>
            <p:ph type="title"/>
          </p:nvPr>
        </p:nvSpPr>
        <p:spPr/>
        <p:txBody>
          <a:bodyPr/>
          <a:lstStyle/>
          <a:p>
            <a:pPr algn="ctr"/>
            <a:r>
              <a:rPr lang="en-US" dirty="0"/>
              <a:t>Looping</a:t>
            </a:r>
            <a:r>
              <a:rPr lang="en-US"/>
              <a:t>:  </a:t>
            </a:r>
            <a:br>
              <a:rPr lang="en-US"/>
            </a:br>
            <a:r>
              <a:rPr lang="en-US"/>
              <a:t>The </a:t>
            </a:r>
            <a:r>
              <a:rPr lang="en-US" dirty="0"/>
              <a:t>preserve and restore commands</a:t>
            </a:r>
          </a:p>
        </p:txBody>
      </p:sp>
      <p:sp>
        <p:nvSpPr>
          <p:cNvPr id="3" name="Content Placeholder 2">
            <a:extLst>
              <a:ext uri="{FF2B5EF4-FFF2-40B4-BE49-F238E27FC236}">
                <a16:creationId xmlns:a16="http://schemas.microsoft.com/office/drawing/2014/main" id="{BF77B256-ED0E-4A8B-8990-61F551B0BECF}"/>
              </a:ext>
            </a:extLst>
          </p:cNvPr>
          <p:cNvSpPr>
            <a:spLocks noGrp="1"/>
          </p:cNvSpPr>
          <p:nvPr>
            <p:ph idx="1"/>
          </p:nvPr>
        </p:nvSpPr>
        <p:spPr/>
        <p:txBody>
          <a:bodyPr>
            <a:normAutofit fontScale="85000" lnSpcReduction="20000"/>
          </a:bodyPr>
          <a:lstStyle/>
          <a:p>
            <a:r>
              <a:rPr lang="en-US" dirty="0"/>
              <a:t>The </a:t>
            </a:r>
            <a:r>
              <a:rPr lang="en-US" b="1" dirty="0"/>
              <a:t>preserve</a:t>
            </a:r>
            <a:r>
              <a:rPr lang="en-US" dirty="0"/>
              <a:t> command stores all current </a:t>
            </a:r>
            <a:r>
              <a:rPr lang="en-US" b="1" dirty="0"/>
              <a:t>set</a:t>
            </a:r>
            <a:r>
              <a:rPr lang="en-US" dirty="0"/>
              <a:t> specifications and the current working directory setting.  </a:t>
            </a:r>
          </a:p>
          <a:p>
            <a:r>
              <a:rPr lang="en-US" dirty="0"/>
              <a:t>The </a:t>
            </a:r>
            <a:r>
              <a:rPr lang="en-US" b="1" dirty="0"/>
              <a:t>restore</a:t>
            </a:r>
            <a:r>
              <a:rPr lang="en-US" dirty="0"/>
              <a:t> command reestablishes the </a:t>
            </a:r>
            <a:r>
              <a:rPr lang="en-US" b="1" dirty="0"/>
              <a:t>set</a:t>
            </a:r>
            <a:r>
              <a:rPr lang="en-US" dirty="0"/>
              <a:t> specifications and the working directory that were in effect prior to when preserve was specified.</a:t>
            </a:r>
          </a:p>
          <a:p>
            <a:pPr marL="0" indent="0">
              <a:buNone/>
            </a:pPr>
            <a:r>
              <a:rPr lang="en-US" dirty="0"/>
              <a:t>preserve.</a:t>
            </a:r>
          </a:p>
          <a:p>
            <a:pPr marL="0" indent="0">
              <a:buNone/>
            </a:pPr>
            <a:r>
              <a:rPr lang="en-US" dirty="0"/>
              <a:t>set mxloops 100.</a:t>
            </a:r>
          </a:p>
          <a:p>
            <a:pPr marL="0" indent="0">
              <a:buNone/>
            </a:pPr>
            <a:r>
              <a:rPr lang="en-US" dirty="0"/>
              <a:t>compute newvar2 = 10.</a:t>
            </a:r>
          </a:p>
          <a:p>
            <a:pPr marL="0" indent="0">
              <a:buNone/>
            </a:pPr>
            <a:r>
              <a:rPr lang="en-US" dirty="0"/>
              <a:t>loop if newvar2 &lt; 100.</a:t>
            </a:r>
          </a:p>
          <a:p>
            <a:pPr marL="0" indent="0">
              <a:buNone/>
            </a:pPr>
            <a:r>
              <a:rPr lang="en-US" dirty="0"/>
              <a:t>compute newvar2 = newvar2 + 1.</a:t>
            </a:r>
          </a:p>
          <a:p>
            <a:pPr marL="0" indent="0">
              <a:buNone/>
            </a:pPr>
            <a:r>
              <a:rPr lang="en-US" dirty="0"/>
              <a:t>end loop.</a:t>
            </a:r>
          </a:p>
          <a:p>
            <a:pPr marL="0" indent="0">
              <a:buNone/>
            </a:pPr>
            <a:r>
              <a:rPr lang="en-US" dirty="0"/>
              <a:t>restore.</a:t>
            </a:r>
          </a:p>
          <a:p>
            <a:pPr marL="0" indent="0">
              <a:buNone/>
            </a:pPr>
            <a:r>
              <a:rPr lang="en-US" dirty="0"/>
              <a:t>list newvar2.</a:t>
            </a:r>
          </a:p>
        </p:txBody>
      </p:sp>
    </p:spTree>
    <p:extLst>
      <p:ext uri="{BB962C8B-B14F-4D97-AF65-F5344CB8AC3E}">
        <p14:creationId xmlns:p14="http://schemas.microsoft.com/office/powerpoint/2010/main" val="135228127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938C3-9699-4723-9E36-7920AC663B4C}"/>
              </a:ext>
            </a:extLst>
          </p:cNvPr>
          <p:cNvSpPr>
            <a:spLocks noGrp="1"/>
          </p:cNvSpPr>
          <p:nvPr>
            <p:ph type="title"/>
          </p:nvPr>
        </p:nvSpPr>
        <p:spPr/>
        <p:txBody>
          <a:bodyPr/>
          <a:lstStyle/>
          <a:p>
            <a:r>
              <a:rPr lang="en-US" dirty="0"/>
              <a:t>Documenting data: The MOST important task</a:t>
            </a:r>
          </a:p>
        </p:txBody>
      </p:sp>
      <p:sp>
        <p:nvSpPr>
          <p:cNvPr id="3" name="Content Placeholder 2">
            <a:extLst>
              <a:ext uri="{FF2B5EF4-FFF2-40B4-BE49-F238E27FC236}">
                <a16:creationId xmlns:a16="http://schemas.microsoft.com/office/drawing/2014/main" id="{7B9625E1-02B8-4155-8A45-34B708DBE109}"/>
              </a:ext>
            </a:extLst>
          </p:cNvPr>
          <p:cNvSpPr>
            <a:spLocks noGrp="1"/>
          </p:cNvSpPr>
          <p:nvPr>
            <p:ph idx="1"/>
          </p:nvPr>
        </p:nvSpPr>
        <p:spPr/>
        <p:txBody>
          <a:bodyPr>
            <a:normAutofit/>
          </a:bodyPr>
          <a:lstStyle/>
          <a:p>
            <a:r>
              <a:rPr lang="en-US" dirty="0"/>
              <a:t>SPSS has many commands that allow you to document your data.</a:t>
            </a:r>
          </a:p>
          <a:p>
            <a:r>
              <a:rPr lang="en-US" dirty="0"/>
              <a:t>USE THEM!!!</a:t>
            </a:r>
          </a:p>
          <a:p>
            <a:r>
              <a:rPr lang="en-US" dirty="0"/>
              <a:t>The commands in this section do not read the active dataset; rather, they are stored pending execution with the next command that reads the dataset.</a:t>
            </a:r>
          </a:p>
          <a:p>
            <a:r>
              <a:rPr lang="en-US" dirty="0"/>
              <a:t>The </a:t>
            </a:r>
            <a:r>
              <a:rPr lang="en-US" b="1" dirty="0"/>
              <a:t>sysfile info</a:t>
            </a:r>
            <a:r>
              <a:rPr lang="en-US" dirty="0"/>
              <a:t>, </a:t>
            </a:r>
            <a:r>
              <a:rPr lang="en-US" b="1" dirty="0"/>
              <a:t>codebook</a:t>
            </a:r>
            <a:r>
              <a:rPr lang="en-US" dirty="0"/>
              <a:t> and </a:t>
            </a:r>
            <a:r>
              <a:rPr lang="en-US" b="1" dirty="0"/>
              <a:t>display</a:t>
            </a:r>
            <a:r>
              <a:rPr lang="en-US" dirty="0"/>
              <a:t> commands allow you to view the documentation of the data.</a:t>
            </a:r>
          </a:p>
          <a:p>
            <a:r>
              <a:rPr lang="en-US" dirty="0"/>
              <a:t>We will close and reopen the </a:t>
            </a:r>
            <a:r>
              <a:rPr lang="en-US" b="1" dirty="0"/>
              <a:t>hsbdemo</a:t>
            </a:r>
            <a:r>
              <a:rPr lang="en-US" dirty="0"/>
              <a:t> </a:t>
            </a:r>
            <a:r>
              <a:rPr lang="en-US"/>
              <a:t>dataset.</a:t>
            </a:r>
            <a:endParaRPr lang="en-US" dirty="0"/>
          </a:p>
        </p:txBody>
      </p:sp>
    </p:spTree>
    <p:extLst>
      <p:ext uri="{BB962C8B-B14F-4D97-AF65-F5344CB8AC3E}">
        <p14:creationId xmlns:p14="http://schemas.microsoft.com/office/powerpoint/2010/main" val="73681192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0473D-0317-402B-99F1-46283DA3BA0D}"/>
              </a:ext>
            </a:extLst>
          </p:cNvPr>
          <p:cNvSpPr>
            <a:spLocks noGrp="1"/>
          </p:cNvSpPr>
          <p:nvPr>
            <p:ph type="title"/>
          </p:nvPr>
        </p:nvSpPr>
        <p:spPr/>
        <p:txBody>
          <a:bodyPr/>
          <a:lstStyle/>
          <a:p>
            <a:r>
              <a:rPr lang="en-US" dirty="0"/>
              <a:t>Documenting data: The sysfile info command</a:t>
            </a:r>
          </a:p>
        </p:txBody>
      </p:sp>
      <p:sp>
        <p:nvSpPr>
          <p:cNvPr id="3" name="Content Placeholder 2">
            <a:extLst>
              <a:ext uri="{FF2B5EF4-FFF2-40B4-BE49-F238E27FC236}">
                <a16:creationId xmlns:a16="http://schemas.microsoft.com/office/drawing/2014/main" id="{52F54AE2-EC0E-450F-B051-B411E56D9553}"/>
              </a:ext>
            </a:extLst>
          </p:cNvPr>
          <p:cNvSpPr>
            <a:spLocks noGrp="1"/>
          </p:cNvSpPr>
          <p:nvPr>
            <p:ph idx="1"/>
          </p:nvPr>
        </p:nvSpPr>
        <p:spPr/>
        <p:txBody>
          <a:bodyPr>
            <a:normAutofit fontScale="92500" lnSpcReduction="20000"/>
          </a:bodyPr>
          <a:lstStyle/>
          <a:p>
            <a:r>
              <a:rPr lang="en-US" dirty="0"/>
              <a:t>The </a:t>
            </a:r>
            <a:r>
              <a:rPr lang="en-US" b="1" dirty="0"/>
              <a:t>sysfile info</a:t>
            </a:r>
            <a:r>
              <a:rPr lang="en-US" dirty="0"/>
              <a:t> command does not read the active dataset or execute pending transformations.</a:t>
            </a:r>
          </a:p>
          <a:p>
            <a:r>
              <a:rPr lang="en-US" dirty="0"/>
              <a:t>The dataset does not even need to be open. </a:t>
            </a:r>
          </a:p>
          <a:p>
            <a:r>
              <a:rPr lang="en-US" dirty="0"/>
              <a:t>The </a:t>
            </a:r>
            <a:r>
              <a:rPr lang="en-US" b="1" dirty="0"/>
              <a:t>sysfile info</a:t>
            </a:r>
            <a:r>
              <a:rPr lang="en-US" dirty="0"/>
              <a:t> command gets the information from the saved dataset, so it does not reflect changes made after the data were last saved.</a:t>
            </a:r>
          </a:p>
          <a:p>
            <a:endParaRPr lang="en-US" dirty="0"/>
          </a:p>
          <a:p>
            <a:pPr marL="0" indent="0">
              <a:buNone/>
            </a:pPr>
            <a:r>
              <a:rPr lang="en-US"/>
              <a:t>dataset display.</a:t>
            </a:r>
          </a:p>
          <a:p>
            <a:pPr marL="0" indent="0">
              <a:buNone/>
            </a:pPr>
            <a:r>
              <a:rPr lang="en-US"/>
              <a:t>* should have only hsbdemo and modex open.</a:t>
            </a:r>
          </a:p>
          <a:p>
            <a:pPr marL="0" indent="0">
              <a:buNone/>
            </a:pPr>
            <a:r>
              <a:rPr lang="en-US"/>
              <a:t>get file = "D:\data\seminars\SPSS_syntax_2022\hsbdemo.sav".</a:t>
            </a:r>
          </a:p>
          <a:p>
            <a:pPr marL="0" indent="0">
              <a:buNone/>
            </a:pPr>
            <a:r>
              <a:rPr lang="en-US"/>
              <a:t>dataset name hsbdemo.</a:t>
            </a:r>
          </a:p>
          <a:p>
            <a:pPr marL="0" indent="0">
              <a:buNone/>
            </a:pPr>
            <a:r>
              <a:rPr lang="en-US"/>
              <a:t>sysfile </a:t>
            </a:r>
            <a:r>
              <a:rPr lang="en-US" dirty="0"/>
              <a:t>info file = "D:\data\seminars\SPSS_syntax_2022\hsbdemo.sav".</a:t>
            </a:r>
          </a:p>
        </p:txBody>
      </p:sp>
    </p:spTree>
    <p:extLst>
      <p:ext uri="{BB962C8B-B14F-4D97-AF65-F5344CB8AC3E}">
        <p14:creationId xmlns:p14="http://schemas.microsoft.com/office/powerpoint/2010/main" val="19183637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60455-A219-4EDA-9A0F-A4346087E516}"/>
              </a:ext>
            </a:extLst>
          </p:cNvPr>
          <p:cNvSpPr>
            <a:spLocks noGrp="1"/>
          </p:cNvSpPr>
          <p:nvPr>
            <p:ph type="title"/>
          </p:nvPr>
        </p:nvSpPr>
        <p:spPr/>
        <p:txBody>
          <a:bodyPr/>
          <a:lstStyle/>
          <a:p>
            <a:r>
              <a:rPr lang="en-US" dirty="0"/>
              <a:t>Documenting data:  The codebook command</a:t>
            </a:r>
          </a:p>
        </p:txBody>
      </p:sp>
      <p:sp>
        <p:nvSpPr>
          <p:cNvPr id="3" name="Content Placeholder 2">
            <a:extLst>
              <a:ext uri="{FF2B5EF4-FFF2-40B4-BE49-F238E27FC236}">
                <a16:creationId xmlns:a16="http://schemas.microsoft.com/office/drawing/2014/main" id="{09E42C6E-FCDC-47E8-9652-6240468691C5}"/>
              </a:ext>
            </a:extLst>
          </p:cNvPr>
          <p:cNvSpPr>
            <a:spLocks noGrp="1"/>
          </p:cNvSpPr>
          <p:nvPr>
            <p:ph idx="1"/>
          </p:nvPr>
        </p:nvSpPr>
        <p:spPr/>
        <p:txBody>
          <a:bodyPr>
            <a:normAutofit lnSpcReduction="10000"/>
          </a:bodyPr>
          <a:lstStyle/>
          <a:p>
            <a:r>
              <a:rPr lang="en-US" dirty="0"/>
              <a:t>The </a:t>
            </a:r>
            <a:r>
              <a:rPr lang="en-US" b="1" dirty="0"/>
              <a:t>codebook</a:t>
            </a:r>
            <a:r>
              <a:rPr lang="en-US" dirty="0"/>
              <a:t> command reports the dictionary information for the active dataset.</a:t>
            </a:r>
          </a:p>
          <a:p>
            <a:r>
              <a:rPr lang="en-US" dirty="0"/>
              <a:t>The </a:t>
            </a:r>
            <a:r>
              <a:rPr lang="en-US" b="1" dirty="0"/>
              <a:t>codebook</a:t>
            </a:r>
            <a:r>
              <a:rPr lang="en-US" dirty="0"/>
              <a:t> command is a little different in that the square brackets are necessary, as are the equal signs.</a:t>
            </a:r>
          </a:p>
          <a:p>
            <a:r>
              <a:rPr lang="en-US" dirty="0"/>
              <a:t>Without options, the </a:t>
            </a:r>
            <a:r>
              <a:rPr lang="en-US" b="1" dirty="0"/>
              <a:t>codebook</a:t>
            </a:r>
            <a:r>
              <a:rPr lang="en-US" dirty="0"/>
              <a:t> command will give the dictionary information for the variables in the active dataset but not the file information.</a:t>
            </a:r>
          </a:p>
          <a:p>
            <a:pPr marL="0" indent="0">
              <a:buNone/>
            </a:pPr>
            <a:r>
              <a:rPr lang="en-US" dirty="0"/>
              <a:t>codebook.</a:t>
            </a:r>
          </a:p>
          <a:p>
            <a:pPr marL="0" indent="0">
              <a:buNone/>
            </a:pPr>
            <a:r>
              <a:rPr lang="en-US" dirty="0"/>
              <a:t>codebook</a:t>
            </a:r>
          </a:p>
          <a:p>
            <a:pPr marL="0" indent="0">
              <a:buNone/>
            </a:pPr>
            <a:r>
              <a:rPr lang="en-US" dirty="0"/>
              <a:t> /fileinfo name location label documents casecount.</a:t>
            </a:r>
          </a:p>
        </p:txBody>
      </p:sp>
    </p:spTree>
    <p:extLst>
      <p:ext uri="{BB962C8B-B14F-4D97-AF65-F5344CB8AC3E}">
        <p14:creationId xmlns:p14="http://schemas.microsoft.com/office/powerpoint/2010/main" val="20957933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A1628-6FA6-4A06-A5C7-385EA7B65620}"/>
              </a:ext>
            </a:extLst>
          </p:cNvPr>
          <p:cNvSpPr>
            <a:spLocks noGrp="1"/>
          </p:cNvSpPr>
          <p:nvPr>
            <p:ph type="title"/>
          </p:nvPr>
        </p:nvSpPr>
        <p:spPr/>
        <p:txBody>
          <a:bodyPr/>
          <a:lstStyle/>
          <a:p>
            <a:r>
              <a:rPr lang="en-US" dirty="0"/>
              <a:t>Documenting data: The file label command</a:t>
            </a:r>
          </a:p>
        </p:txBody>
      </p:sp>
      <p:sp>
        <p:nvSpPr>
          <p:cNvPr id="3" name="Content Placeholder 2">
            <a:extLst>
              <a:ext uri="{FF2B5EF4-FFF2-40B4-BE49-F238E27FC236}">
                <a16:creationId xmlns:a16="http://schemas.microsoft.com/office/drawing/2014/main" id="{6F3B8709-AD17-4DB4-B391-3F1B87EFF0B9}"/>
              </a:ext>
            </a:extLst>
          </p:cNvPr>
          <p:cNvSpPr>
            <a:spLocks noGrp="1"/>
          </p:cNvSpPr>
          <p:nvPr>
            <p:ph idx="1"/>
          </p:nvPr>
        </p:nvSpPr>
        <p:spPr/>
        <p:txBody>
          <a:bodyPr/>
          <a:lstStyle/>
          <a:p>
            <a:r>
              <a:rPr lang="en-US" dirty="0"/>
              <a:t>The </a:t>
            </a:r>
            <a:r>
              <a:rPr lang="en-US" b="1" dirty="0"/>
              <a:t>file label</a:t>
            </a:r>
            <a:r>
              <a:rPr lang="en-US" dirty="0"/>
              <a:t> command adds a label to the active dataset.</a:t>
            </a:r>
          </a:p>
          <a:p>
            <a:endParaRPr lang="en-US" dirty="0"/>
          </a:p>
          <a:p>
            <a:pPr marL="0" indent="0">
              <a:buNone/>
            </a:pPr>
            <a:r>
              <a:rPr lang="en-US" dirty="0"/>
              <a:t>file label High School and Beyond.</a:t>
            </a:r>
          </a:p>
        </p:txBody>
      </p:sp>
    </p:spTree>
    <p:extLst>
      <p:ext uri="{BB962C8B-B14F-4D97-AF65-F5344CB8AC3E}">
        <p14:creationId xmlns:p14="http://schemas.microsoft.com/office/powerpoint/2010/main" val="265194859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2780A-E928-476C-BDA8-E9455CC5FA27}"/>
              </a:ext>
            </a:extLst>
          </p:cNvPr>
          <p:cNvSpPr>
            <a:spLocks noGrp="1"/>
          </p:cNvSpPr>
          <p:nvPr>
            <p:ph type="title"/>
          </p:nvPr>
        </p:nvSpPr>
        <p:spPr/>
        <p:txBody>
          <a:bodyPr/>
          <a:lstStyle/>
          <a:p>
            <a:r>
              <a:rPr lang="en-US" dirty="0"/>
              <a:t>Documenting data:  The document command</a:t>
            </a:r>
          </a:p>
        </p:txBody>
      </p:sp>
      <p:sp>
        <p:nvSpPr>
          <p:cNvPr id="3" name="Content Placeholder 2">
            <a:extLst>
              <a:ext uri="{FF2B5EF4-FFF2-40B4-BE49-F238E27FC236}">
                <a16:creationId xmlns:a16="http://schemas.microsoft.com/office/drawing/2014/main" id="{7F9863C8-D574-4521-86CA-EA0CA0F82D47}"/>
              </a:ext>
            </a:extLst>
          </p:cNvPr>
          <p:cNvSpPr>
            <a:spLocks noGrp="1"/>
          </p:cNvSpPr>
          <p:nvPr>
            <p:ph idx="1"/>
          </p:nvPr>
        </p:nvSpPr>
        <p:spPr/>
        <p:txBody>
          <a:bodyPr/>
          <a:lstStyle/>
          <a:p>
            <a:r>
              <a:rPr lang="en-US" dirty="0"/>
              <a:t>The </a:t>
            </a:r>
            <a:r>
              <a:rPr lang="en-US" b="1" dirty="0"/>
              <a:t>document</a:t>
            </a:r>
            <a:r>
              <a:rPr lang="en-US" dirty="0"/>
              <a:t> command attaches a document to the dataset.</a:t>
            </a:r>
          </a:p>
          <a:p>
            <a:r>
              <a:rPr lang="en-US" dirty="0"/>
              <a:t>The documents can be viewed with the </a:t>
            </a:r>
            <a:r>
              <a:rPr lang="en-US" b="1" dirty="0"/>
              <a:t>display documents</a:t>
            </a:r>
            <a:r>
              <a:rPr lang="en-US" dirty="0"/>
              <a:t> command.</a:t>
            </a:r>
          </a:p>
          <a:p>
            <a:r>
              <a:rPr lang="en-US" dirty="0"/>
              <a:t>Notice that this command does not require quotes around the text.</a:t>
            </a:r>
          </a:p>
          <a:p>
            <a:endParaRPr lang="en-US" dirty="0"/>
          </a:p>
          <a:p>
            <a:pPr marL="0" indent="0">
              <a:buNone/>
            </a:pPr>
            <a:r>
              <a:rPr lang="en-US" dirty="0"/>
              <a:t>document Use this command to attach information about the data file</a:t>
            </a:r>
          </a:p>
          <a:p>
            <a:pPr marL="0" indent="0">
              <a:buNone/>
            </a:pPr>
            <a:r>
              <a:rPr lang="en-US" dirty="0"/>
              <a:t>    to the data file itself.</a:t>
            </a:r>
          </a:p>
          <a:p>
            <a:pPr marL="0" indent="0">
              <a:buNone/>
            </a:pPr>
            <a:r>
              <a:rPr lang="en-US" dirty="0"/>
              <a:t>display documents. </a:t>
            </a:r>
          </a:p>
        </p:txBody>
      </p:sp>
    </p:spTree>
    <p:extLst>
      <p:ext uri="{BB962C8B-B14F-4D97-AF65-F5344CB8AC3E}">
        <p14:creationId xmlns:p14="http://schemas.microsoft.com/office/powerpoint/2010/main" val="362519179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92F7B-C727-4807-B627-1634C7B1BBA0}"/>
              </a:ext>
            </a:extLst>
          </p:cNvPr>
          <p:cNvSpPr>
            <a:spLocks noGrp="1"/>
          </p:cNvSpPr>
          <p:nvPr>
            <p:ph type="title"/>
          </p:nvPr>
        </p:nvSpPr>
        <p:spPr/>
        <p:txBody>
          <a:bodyPr/>
          <a:lstStyle/>
          <a:p>
            <a:pPr algn="ctr"/>
            <a:r>
              <a:rPr lang="en-US" dirty="0"/>
              <a:t>Documenting data</a:t>
            </a:r>
            <a:r>
              <a:rPr lang="en-US"/>
              <a:t>: </a:t>
            </a:r>
            <a:br>
              <a:rPr lang="en-US"/>
            </a:br>
            <a:r>
              <a:rPr lang="en-US"/>
              <a:t>The </a:t>
            </a:r>
            <a:r>
              <a:rPr lang="en-US" dirty="0"/>
              <a:t>add document command</a:t>
            </a:r>
          </a:p>
        </p:txBody>
      </p:sp>
      <p:sp>
        <p:nvSpPr>
          <p:cNvPr id="3" name="Content Placeholder 2">
            <a:extLst>
              <a:ext uri="{FF2B5EF4-FFF2-40B4-BE49-F238E27FC236}">
                <a16:creationId xmlns:a16="http://schemas.microsoft.com/office/drawing/2014/main" id="{7B6D6C2D-E2A8-4311-8AD7-017659C817C2}"/>
              </a:ext>
            </a:extLst>
          </p:cNvPr>
          <p:cNvSpPr>
            <a:spLocks noGrp="1"/>
          </p:cNvSpPr>
          <p:nvPr>
            <p:ph idx="1"/>
          </p:nvPr>
        </p:nvSpPr>
        <p:spPr/>
        <p:txBody>
          <a:bodyPr>
            <a:normAutofit fontScale="92500" lnSpcReduction="20000"/>
          </a:bodyPr>
          <a:lstStyle/>
          <a:p>
            <a:r>
              <a:rPr lang="en-US" dirty="0"/>
              <a:t>The </a:t>
            </a:r>
            <a:r>
              <a:rPr lang="en-US" b="1" dirty="0"/>
              <a:t>add document</a:t>
            </a:r>
            <a:r>
              <a:rPr lang="en-US" dirty="0"/>
              <a:t> command does require quotes around the text.</a:t>
            </a:r>
          </a:p>
          <a:p>
            <a:r>
              <a:rPr lang="en-US" dirty="0"/>
              <a:t>The text CANNOT wrap from one line to the next. </a:t>
            </a:r>
          </a:p>
          <a:p>
            <a:r>
              <a:rPr lang="en-US" dirty="0"/>
              <a:t>If you need to use multiple lines, end the quotes at the end of the line and start new quotes at the beginning of the next line.</a:t>
            </a:r>
          </a:p>
          <a:p>
            <a:r>
              <a:rPr lang="en-US" dirty="0"/>
              <a:t>Blank lines can be added with a space between quotes.</a:t>
            </a:r>
          </a:p>
          <a:p>
            <a:pPr marL="0" indent="0">
              <a:buNone/>
            </a:pPr>
            <a:endParaRPr lang="en-US"/>
          </a:p>
          <a:p>
            <a:pPr marL="0" indent="0">
              <a:buNone/>
            </a:pPr>
            <a:r>
              <a:rPr lang="en-US"/>
              <a:t>add </a:t>
            </a:r>
            <a:r>
              <a:rPr lang="en-US" dirty="0"/>
              <a:t>document </a:t>
            </a:r>
          </a:p>
          <a:p>
            <a:pPr marL="0" indent="0">
              <a:buNone/>
            </a:pPr>
            <a:r>
              <a:rPr lang="en-US" dirty="0"/>
              <a:t>    'Adding information as necessary'</a:t>
            </a:r>
          </a:p>
          <a:p>
            <a:pPr marL="0" indent="0">
              <a:buNone/>
            </a:pPr>
            <a:r>
              <a:rPr lang="en-US" dirty="0"/>
              <a:t>    ' ' </a:t>
            </a:r>
          </a:p>
          <a:p>
            <a:pPr marL="0" indent="0">
              <a:buNone/>
            </a:pPr>
            <a:r>
              <a:rPr lang="en-US" dirty="0"/>
              <a:t>    'even more information'.</a:t>
            </a:r>
          </a:p>
          <a:p>
            <a:pPr marL="0" indent="0">
              <a:buNone/>
            </a:pPr>
            <a:r>
              <a:rPr lang="en-US" dirty="0"/>
              <a:t>display documents. </a:t>
            </a:r>
          </a:p>
        </p:txBody>
      </p:sp>
    </p:spTree>
    <p:extLst>
      <p:ext uri="{BB962C8B-B14F-4D97-AF65-F5344CB8AC3E}">
        <p14:creationId xmlns:p14="http://schemas.microsoft.com/office/powerpoint/2010/main" val="289548559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FDCD8-B673-4C0E-9CB1-4CECC2E30EF5}"/>
              </a:ext>
            </a:extLst>
          </p:cNvPr>
          <p:cNvSpPr>
            <a:spLocks noGrp="1"/>
          </p:cNvSpPr>
          <p:nvPr>
            <p:ph type="title"/>
          </p:nvPr>
        </p:nvSpPr>
        <p:spPr/>
        <p:txBody>
          <a:bodyPr/>
          <a:lstStyle/>
          <a:p>
            <a:pPr algn="ctr"/>
            <a:r>
              <a:rPr lang="en-US" dirty="0"/>
              <a:t>Documenting data</a:t>
            </a:r>
            <a:r>
              <a:rPr lang="en-US"/>
              <a:t>: </a:t>
            </a:r>
            <a:br>
              <a:rPr lang="en-US"/>
            </a:br>
            <a:r>
              <a:rPr lang="en-US"/>
              <a:t>The </a:t>
            </a:r>
            <a:r>
              <a:rPr lang="en-US" dirty="0"/>
              <a:t>drop documents command</a:t>
            </a:r>
          </a:p>
        </p:txBody>
      </p:sp>
      <p:sp>
        <p:nvSpPr>
          <p:cNvPr id="3" name="Content Placeholder 2">
            <a:extLst>
              <a:ext uri="{FF2B5EF4-FFF2-40B4-BE49-F238E27FC236}">
                <a16:creationId xmlns:a16="http://schemas.microsoft.com/office/drawing/2014/main" id="{977D4EDE-DBD8-4EA5-816D-D4F418044121}"/>
              </a:ext>
            </a:extLst>
          </p:cNvPr>
          <p:cNvSpPr>
            <a:spLocks noGrp="1"/>
          </p:cNvSpPr>
          <p:nvPr>
            <p:ph idx="1"/>
          </p:nvPr>
        </p:nvSpPr>
        <p:spPr/>
        <p:txBody>
          <a:bodyPr/>
          <a:lstStyle/>
          <a:p>
            <a:r>
              <a:rPr lang="en-US" dirty="0"/>
              <a:t>The </a:t>
            </a:r>
            <a:r>
              <a:rPr lang="en-US" b="1" dirty="0"/>
              <a:t>drop documents</a:t>
            </a:r>
            <a:r>
              <a:rPr lang="en-US" dirty="0"/>
              <a:t> command drops all documents associated with the active dataset.</a:t>
            </a:r>
          </a:p>
          <a:p>
            <a:r>
              <a:rPr lang="en-US" dirty="0"/>
              <a:t>There are no subcommands for this command.</a:t>
            </a:r>
          </a:p>
          <a:p>
            <a:pPr marL="0" indent="0">
              <a:buNone/>
            </a:pPr>
            <a:r>
              <a:rPr lang="en-US" dirty="0"/>
              <a:t>drop documents.</a:t>
            </a:r>
          </a:p>
          <a:p>
            <a:pPr marL="0" indent="0">
              <a:buNone/>
            </a:pPr>
            <a:r>
              <a:rPr lang="en-US"/>
              <a:t>display </a:t>
            </a:r>
            <a:r>
              <a:rPr lang="en-US" dirty="0"/>
              <a:t>documents. </a:t>
            </a:r>
          </a:p>
          <a:p>
            <a:r>
              <a:rPr lang="en-US" dirty="0"/>
              <a:t>We will use the </a:t>
            </a:r>
            <a:r>
              <a:rPr lang="en-US" b="1" dirty="0"/>
              <a:t>document</a:t>
            </a:r>
            <a:r>
              <a:rPr lang="en-US" dirty="0"/>
              <a:t> command to replace the document.</a:t>
            </a:r>
          </a:p>
          <a:p>
            <a:pPr marL="0" indent="0">
              <a:buNone/>
            </a:pPr>
            <a:r>
              <a:rPr lang="en-US"/>
              <a:t>document Use this command to attach information about the data file</a:t>
            </a:r>
          </a:p>
          <a:p>
            <a:pPr marL="0" indent="0">
              <a:buNone/>
            </a:pPr>
            <a:r>
              <a:rPr lang="en-US"/>
              <a:t>    to the data file itself.</a:t>
            </a:r>
            <a:endParaRPr lang="en-US" dirty="0"/>
          </a:p>
        </p:txBody>
      </p:sp>
    </p:spTree>
    <p:extLst>
      <p:ext uri="{BB962C8B-B14F-4D97-AF65-F5344CB8AC3E}">
        <p14:creationId xmlns:p14="http://schemas.microsoft.com/office/powerpoint/2010/main" val="30224096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3313</TotalTime>
  <Words>10206</Words>
  <Application>Microsoft Office PowerPoint</Application>
  <PresentationFormat>Widescreen</PresentationFormat>
  <Paragraphs>1073</Paragraphs>
  <Slides>141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141</vt:i4>
      </vt:variant>
    </vt:vector>
  </HeadingPairs>
  <TitlesOfParts>
    <vt:vector size="145" baseType="lpstr">
      <vt:lpstr>Arial</vt:lpstr>
      <vt:lpstr>Calibri</vt:lpstr>
      <vt:lpstr>Calibri Light</vt:lpstr>
      <vt:lpstr>Office Theme</vt:lpstr>
      <vt:lpstr>SPSS Syntax to the Next Level</vt:lpstr>
      <vt:lpstr>Introductory topics: Setting options</vt:lpstr>
      <vt:lpstr>Introductory topics:  SPSS syntax</vt:lpstr>
      <vt:lpstr>Introductory topics:  SPSS syntax</vt:lpstr>
      <vt:lpstr>Introductory topics:  When do commands execute?</vt:lpstr>
      <vt:lpstr>Introductory topics:  When do commands execute?</vt:lpstr>
      <vt:lpstr>Introductory topics:  SPSS Command Syntax Reference</vt:lpstr>
      <vt:lpstr>Getting data into SPSS:  The get command</vt:lpstr>
      <vt:lpstr>Getting data into SPSS:  Dataset activate</vt:lpstr>
      <vt:lpstr>Getting data into SPSS: The get sas command</vt:lpstr>
      <vt:lpstr>Getting data into SPSS: The get stata command</vt:lpstr>
      <vt:lpstr>Getting data into SPSS:  The get data command</vt:lpstr>
      <vt:lpstr>Getting data into SPSS:  The get data command</vt:lpstr>
      <vt:lpstr>Getting data into SPSS: The get data command</vt:lpstr>
      <vt:lpstr>Getting data into SPSS:  Doing it yourself!</vt:lpstr>
      <vt:lpstr>Dataset commands</vt:lpstr>
      <vt:lpstr>Examples using the dataset commands</vt:lpstr>
      <vt:lpstr>Example datasets</vt:lpstr>
      <vt:lpstr>Detour:  The temporary command</vt:lpstr>
      <vt:lpstr>Dataset manipulation commands</vt:lpstr>
      <vt:lpstr>Dataset manipulation: The flip command</vt:lpstr>
      <vt:lpstr>Dataset manipulation: The flip command</vt:lpstr>
      <vt:lpstr>Dataset manipulation: The sample command</vt:lpstr>
      <vt:lpstr>Dataset manipulation: The sample command</vt:lpstr>
      <vt:lpstr>Dataset manipulation: The sample command</vt:lpstr>
      <vt:lpstr>Data manipulation: The n of cases command</vt:lpstr>
      <vt:lpstr>Data manipulation: The n of cases command</vt:lpstr>
      <vt:lpstr>Data manipulation: The sort cases command</vt:lpstr>
      <vt:lpstr>Data manipulation: The sort cases command</vt:lpstr>
      <vt:lpstr>Data manipulation:   The sort variables command</vt:lpstr>
      <vt:lpstr>Data manipulation:   The sort variables command</vt:lpstr>
      <vt:lpstr>Data manipulation:  The delete variables command</vt:lpstr>
      <vt:lpstr>Data manipulation:   The delete variables command</vt:lpstr>
      <vt:lpstr>Creating variables: Two types of variables</vt:lpstr>
      <vt:lpstr>Creating variables:  more about string variables</vt:lpstr>
      <vt:lpstr>Creating variables: System variables</vt:lpstr>
      <vt:lpstr>Creating variables: System variables</vt:lpstr>
      <vt:lpstr>Creating variables: System variables</vt:lpstr>
      <vt:lpstr>Creating variables: Scratch variables</vt:lpstr>
      <vt:lpstr>Creating variables: Scratch variables</vt:lpstr>
      <vt:lpstr>Creating variables: Relational operators</vt:lpstr>
      <vt:lpstr>Creating variables: Order of evaluation</vt:lpstr>
      <vt:lpstr>Creating variables: Keywords</vt:lpstr>
      <vt:lpstr>Creating variables: The numeric and string commands</vt:lpstr>
      <vt:lpstr>Creating variables: The compute and if commands</vt:lpstr>
      <vt:lpstr>Creating variables:  “and” and “or”</vt:lpstr>
      <vt:lpstr>Creating variables: Enumerating cases by group</vt:lpstr>
      <vt:lpstr>Creating variables: Creating dummy variables</vt:lpstr>
      <vt:lpstr>Creating variables:  Using numeric functions</vt:lpstr>
      <vt:lpstr>Creating variables:  Using numeric functions</vt:lpstr>
      <vt:lpstr>Creating variables: String variables</vt:lpstr>
      <vt:lpstr>Creating variables: Using string functions</vt:lpstr>
      <vt:lpstr>Creating variables:   The clear transformations command</vt:lpstr>
      <vt:lpstr>Creating variables:  The aggregate command</vt:lpstr>
      <vt:lpstr>Creating variables:  The aggregate command</vt:lpstr>
      <vt:lpstr>Creating variables:  The aggregate command</vt:lpstr>
      <vt:lpstr>Creating variables:  The count command</vt:lpstr>
      <vt:lpstr>Creating variables:  The shift values command</vt:lpstr>
      <vt:lpstr>Creating variables: The rank command</vt:lpstr>
      <vt:lpstr>BREAK TIME!!!</vt:lpstr>
      <vt:lpstr>Modifying variables: Practice dataset</vt:lpstr>
      <vt:lpstr>Modifying variables:  The autorecode command</vt:lpstr>
      <vt:lpstr>Modifying variables:  The autorecode command</vt:lpstr>
      <vt:lpstr>Modifying variables:  The autorecode command</vt:lpstr>
      <vt:lpstr>Modifying variables:  The autorecode command</vt:lpstr>
      <vt:lpstr>Modifying variables: The numeric function</vt:lpstr>
      <vt:lpstr>Modifying variables: The recode command</vt:lpstr>
      <vt:lpstr>Modifying variables: The recode command</vt:lpstr>
      <vt:lpstr>Modifying variables: The recode command</vt:lpstr>
      <vt:lpstr>Modifying variables: The string function</vt:lpstr>
      <vt:lpstr>Modifying variables:  The recode command with string variables</vt:lpstr>
      <vt:lpstr>Modifying variables:  The valuelabel function</vt:lpstr>
      <vt:lpstr>Modifying variables:  The alter type command</vt:lpstr>
      <vt:lpstr>Modifying varibles:  The rename command</vt:lpstr>
      <vt:lpstr>BREAK TIME!!!!</vt:lpstr>
      <vt:lpstr>Looping:  The do repeat command</vt:lpstr>
      <vt:lpstr>Looping:  The do repeat command</vt:lpstr>
      <vt:lpstr>Looping:  The do repeat command</vt:lpstr>
      <vt:lpstr>Looping:  The do repeat command</vt:lpstr>
      <vt:lpstr>Looping: The do if command</vt:lpstr>
      <vt:lpstr>Looping:  The do if command</vt:lpstr>
      <vt:lpstr>Looping:  The do if command</vt:lpstr>
      <vt:lpstr>Looping: The loop command</vt:lpstr>
      <vt:lpstr>Looping:  The loop command</vt:lpstr>
      <vt:lpstr>Looping:  The loop command</vt:lpstr>
      <vt:lpstr>Looping:  The loop command</vt:lpstr>
      <vt:lpstr>Looping:  The loop command</vt:lpstr>
      <vt:lpstr>Looping:  The loop command</vt:lpstr>
      <vt:lpstr>Looping:  The loop command</vt:lpstr>
      <vt:lpstr>Looping:  The loop command</vt:lpstr>
      <vt:lpstr>Looping:  The loop command</vt:lpstr>
      <vt:lpstr>Looping:   The preserve and restore commands</vt:lpstr>
      <vt:lpstr>Documenting data: The MOST important task</vt:lpstr>
      <vt:lpstr>Documenting data: The sysfile info command</vt:lpstr>
      <vt:lpstr>Documenting data:  The codebook command</vt:lpstr>
      <vt:lpstr>Documenting data: The file label command</vt:lpstr>
      <vt:lpstr>Documenting data:  The document command</vt:lpstr>
      <vt:lpstr>Documenting data:  The add document command</vt:lpstr>
      <vt:lpstr>Documenting data:  The drop documents command</vt:lpstr>
      <vt:lpstr>Documenting data:  The datafile attribute command</vt:lpstr>
      <vt:lpstr>Documenting data:  The variable labels command</vt:lpstr>
      <vt:lpstr>Documenting data:  The value labels command</vt:lpstr>
      <vt:lpstr>Documenting data:  The value labels command</vt:lpstr>
      <vt:lpstr>Documenting data:  The add value labels command</vt:lpstr>
      <vt:lpstr>Documenting data:  The variable attribute command</vt:lpstr>
      <vt:lpstr>Documenting data:  The variable attribute command</vt:lpstr>
      <vt:lpstr>Variable display:  The variable alignment command</vt:lpstr>
      <vt:lpstr>Variable display: The variable level command</vt:lpstr>
      <vt:lpstr>Variable display: The variable role command</vt:lpstr>
      <vt:lpstr>Variable display: The variable width command</vt:lpstr>
      <vt:lpstr>Variable display: The formats command</vt:lpstr>
      <vt:lpstr>Variable display: The formats command</vt:lpstr>
      <vt:lpstr>Variable display: The formats command</vt:lpstr>
      <vt:lpstr>Missing values</vt:lpstr>
      <vt:lpstr>Missing values: The missing values command</vt:lpstr>
      <vt:lpstr>Missing values: The missing values command</vt:lpstr>
      <vt:lpstr>Missing values:  Missing values functions</vt:lpstr>
      <vt:lpstr>Missing values:  Missing values functions</vt:lpstr>
      <vt:lpstr>Missing values:  Missing values functions</vt:lpstr>
      <vt:lpstr>Missing values:  Missing values functions</vt:lpstr>
      <vt:lpstr>Missing values:   Missing values functions with “and” and “or”</vt:lpstr>
      <vt:lpstr>Saving data: The cd command</vt:lpstr>
      <vt:lpstr>Saving data: The save command</vt:lpstr>
      <vt:lpstr>Saving data:  The save translate command</vt:lpstr>
      <vt:lpstr>Saving data:  The save translate command</vt:lpstr>
      <vt:lpstr>Saving data:  The save translate command</vt:lpstr>
      <vt:lpstr>Saving data:  The save translate command</vt:lpstr>
      <vt:lpstr>Saving data:  The save translate command</vt:lpstr>
      <vt:lpstr>Saving data:  The save translate command</vt:lpstr>
      <vt:lpstr>Saving data:  The erase command</vt:lpstr>
      <vt:lpstr>Output to data: The OMS commands</vt:lpstr>
      <vt:lpstr>Output to data: The OMS commands</vt:lpstr>
      <vt:lpstr>Output to data: The OMS commands</vt:lpstr>
      <vt:lpstr>Output to data: The OMS commands</vt:lpstr>
      <vt:lpstr>Output to data: The OMS commands</vt:lpstr>
      <vt:lpstr>Output to data: The OMS commands</vt:lpstr>
      <vt:lpstr>Output to data: The OMS commands</vt:lpstr>
      <vt:lpstr>Finishing up: The show command</vt:lpstr>
      <vt:lpstr>Finishing up: Extension commands</vt:lpstr>
      <vt:lpstr>Great resources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SPSS Syntax to the Next Level</dc:title>
  <dc:creator>Wells, Christine</dc:creator>
  <cp:lastModifiedBy>Wells, Christine</cp:lastModifiedBy>
  <cp:revision>106</cp:revision>
  <dcterms:created xsi:type="dcterms:W3CDTF">2022-08-19T20:05:28Z</dcterms:created>
  <dcterms:modified xsi:type="dcterms:W3CDTF">2022-08-22T21:38:12Z</dcterms:modified>
</cp:coreProperties>
</file>